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0" d="100"/>
          <a:sy n="80" d="100"/>
        </p:scale>
        <p:origin x="13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608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4.sv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4.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4.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907738"/>
            <a:ext cx="7556421" cy="2126337"/>
          </a:xfrm>
          <a:prstGeom prst="rect">
            <a:avLst/>
          </a:prstGeom>
          <a:noFill/>
          <a:ln/>
        </p:spPr>
        <p:txBody>
          <a:bodyPr wrap="square" lIns="0" tIns="0" rIns="0" bIns="0" rtlCol="0" anchor="t"/>
          <a:lstStyle/>
          <a:p>
            <a:pPr marL="0" indent="0" algn="l">
              <a:lnSpc>
                <a:spcPts val="5550"/>
              </a:lnSpc>
              <a:buNone/>
            </a:pPr>
            <a:r>
              <a:rPr lang="en-US" sz="4450" b="1" dirty="0">
                <a:solidFill>
                  <a:srgbClr val="403CCF"/>
                </a:solidFill>
                <a:latin typeface="Times New Roman" panose="02020603050405020304" pitchFamily="18" charset="0"/>
                <a:ea typeface="Libre Baskerville" pitchFamily="34" charset="-122"/>
                <a:cs typeface="Times New Roman" panose="02020603050405020304" pitchFamily="18" charset="0"/>
              </a:rPr>
              <a:t>Image Protection Using Advanced Cryptographic Techniques</a:t>
            </a:r>
            <a:endParaRPr lang="en-US" sz="4450" b="1" dirty="0">
              <a:latin typeface="Times New Roman" panose="02020603050405020304" pitchFamily="18" charset="0"/>
              <a:cs typeface="Times New Roman" panose="02020603050405020304" pitchFamily="18" charset="0"/>
            </a:endParaRPr>
          </a:p>
        </p:txBody>
      </p:sp>
      <p:sp>
        <p:nvSpPr>
          <p:cNvPr id="4" name="Text 1"/>
          <p:cNvSpPr/>
          <p:nvPr/>
        </p:nvSpPr>
        <p:spPr>
          <a:xfrm>
            <a:off x="793790" y="4374237"/>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49495A"/>
                </a:solidFill>
                <a:latin typeface="Times New Roman" panose="02020603050405020304" pitchFamily="18" charset="0"/>
                <a:ea typeface="Open Sans" pitchFamily="34" charset="-122"/>
                <a:cs typeface="Times New Roman" panose="02020603050405020304" pitchFamily="18" charset="0"/>
              </a:rPr>
              <a:t>A Mini-Project Presentation</a:t>
            </a:r>
            <a:endParaRPr lang="en-US" sz="1750" dirty="0">
              <a:latin typeface="Times New Roman" panose="02020603050405020304" pitchFamily="18" charset="0"/>
              <a:cs typeface="Times New Roman" panose="02020603050405020304" pitchFamily="18" charset="0"/>
            </a:endParaRPr>
          </a:p>
        </p:txBody>
      </p:sp>
      <p:sp>
        <p:nvSpPr>
          <p:cNvPr id="5" name="Text 2"/>
          <p:cNvSpPr/>
          <p:nvPr/>
        </p:nvSpPr>
        <p:spPr>
          <a:xfrm>
            <a:off x="793790" y="5077302"/>
            <a:ext cx="5588913" cy="354330"/>
          </a:xfrm>
          <a:prstGeom prst="rect">
            <a:avLst/>
          </a:prstGeom>
          <a:noFill/>
          <a:ln/>
        </p:spPr>
        <p:txBody>
          <a:bodyPr wrap="none" lIns="0" tIns="0" rIns="0" bIns="0" rtlCol="0" anchor="t"/>
          <a:lstStyle/>
          <a:p>
            <a:pPr marL="0" indent="0" algn="l">
              <a:lnSpc>
                <a:spcPts val="2750"/>
              </a:lnSpc>
              <a:buNone/>
            </a:pPr>
            <a:r>
              <a:rPr lang="en-US" sz="2600" dirty="0">
                <a:solidFill>
                  <a:srgbClr val="403CCF"/>
                </a:solidFill>
                <a:latin typeface="Times New Roman" panose="02020603050405020304" pitchFamily="18" charset="0"/>
                <a:ea typeface="Libre Baskerville" pitchFamily="34" charset="-122"/>
                <a:cs typeface="Times New Roman" panose="02020603050405020304" pitchFamily="18" charset="0"/>
              </a:rPr>
              <a:t>Presented by: [</a:t>
            </a:r>
            <a:r>
              <a:rPr lang="en-US" sz="2600" dirty="0" err="1">
                <a:solidFill>
                  <a:srgbClr val="403CCF"/>
                </a:solidFill>
                <a:latin typeface="Times New Roman" panose="02020603050405020304" pitchFamily="18" charset="0"/>
                <a:ea typeface="Libre Baskerville" pitchFamily="34" charset="-122"/>
                <a:cs typeface="Times New Roman" panose="02020603050405020304" pitchFamily="18" charset="0"/>
              </a:rPr>
              <a:t>Rachumalla</a:t>
            </a:r>
            <a:r>
              <a:rPr lang="en-US" sz="2600" dirty="0">
                <a:solidFill>
                  <a:srgbClr val="403CCF"/>
                </a:solidFill>
                <a:latin typeface="Times New Roman" panose="02020603050405020304" pitchFamily="18" charset="0"/>
                <a:ea typeface="Libre Baskerville" pitchFamily="34" charset="-122"/>
                <a:cs typeface="Times New Roman" panose="02020603050405020304" pitchFamily="18" charset="0"/>
              </a:rPr>
              <a:t> Meena Devi]</a:t>
            </a:r>
            <a:endParaRPr lang="en-US" sz="2600" dirty="0">
              <a:latin typeface="Times New Roman" panose="02020603050405020304" pitchFamily="18" charset="0"/>
              <a:cs typeface="Times New Roman" panose="02020603050405020304" pitchFamily="18" charset="0"/>
            </a:endParaRPr>
          </a:p>
        </p:txBody>
      </p:sp>
      <p:sp>
        <p:nvSpPr>
          <p:cNvPr id="6" name="Text 3"/>
          <p:cNvSpPr/>
          <p:nvPr/>
        </p:nvSpPr>
        <p:spPr>
          <a:xfrm>
            <a:off x="793790" y="5626738"/>
            <a:ext cx="4918829" cy="354330"/>
          </a:xfrm>
          <a:prstGeom prst="rect">
            <a:avLst/>
          </a:prstGeom>
          <a:noFill/>
          <a:ln/>
        </p:spPr>
        <p:txBody>
          <a:bodyPr wrap="none" lIns="0" tIns="0" rIns="0" bIns="0" rtlCol="0" anchor="t"/>
          <a:lstStyle/>
          <a:p>
            <a:pPr marL="0" indent="0" algn="l">
              <a:lnSpc>
                <a:spcPts val="2750"/>
              </a:lnSpc>
              <a:buNone/>
            </a:pPr>
            <a:r>
              <a:rPr lang="en-US" sz="2600" dirty="0">
                <a:solidFill>
                  <a:srgbClr val="403CCF"/>
                </a:solidFill>
                <a:latin typeface="Times New Roman" panose="02020603050405020304" pitchFamily="18" charset="0"/>
                <a:ea typeface="Libre Baskerville" pitchFamily="34" charset="-122"/>
                <a:cs typeface="Times New Roman" panose="02020603050405020304" pitchFamily="18" charset="0"/>
              </a:rPr>
              <a:t>Department of Electronics and </a:t>
            </a:r>
            <a:r>
              <a:rPr lang="en-US" sz="2600" dirty="0" err="1">
                <a:solidFill>
                  <a:srgbClr val="403CCF"/>
                </a:solidFill>
                <a:latin typeface="Times New Roman" panose="02020603050405020304" pitchFamily="18" charset="0"/>
                <a:ea typeface="Libre Baskerville" pitchFamily="34" charset="-122"/>
                <a:cs typeface="Times New Roman" panose="02020603050405020304" pitchFamily="18" charset="0"/>
              </a:rPr>
              <a:t>Communiation</a:t>
            </a:r>
            <a:r>
              <a:rPr lang="en-US" sz="2600" dirty="0">
                <a:solidFill>
                  <a:srgbClr val="403CCF"/>
                </a:solidFill>
                <a:latin typeface="Times New Roman" panose="02020603050405020304" pitchFamily="18" charset="0"/>
                <a:ea typeface="Libre Baskerville" pitchFamily="34" charset="-122"/>
                <a:cs typeface="Times New Roman" panose="02020603050405020304" pitchFamily="18" charset="0"/>
              </a:rPr>
              <a:t> Engineering</a:t>
            </a:r>
            <a:endParaRPr lang="en-US" sz="2600" dirty="0">
              <a:latin typeface="Times New Roman" panose="02020603050405020304" pitchFamily="18" charset="0"/>
              <a:cs typeface="Times New Roman" panose="02020603050405020304" pitchFamily="18" charset="0"/>
            </a:endParaRPr>
          </a:p>
        </p:txBody>
      </p:sp>
      <p:sp>
        <p:nvSpPr>
          <p:cNvPr id="7" name="Text 4"/>
          <p:cNvSpPr/>
          <p:nvPr/>
        </p:nvSpPr>
        <p:spPr>
          <a:xfrm>
            <a:off x="793790" y="5967413"/>
            <a:ext cx="3892391" cy="354330"/>
          </a:xfrm>
          <a:prstGeom prst="rect">
            <a:avLst/>
          </a:prstGeom>
          <a:noFill/>
          <a:ln/>
        </p:spPr>
        <p:txBody>
          <a:bodyPr wrap="none" lIns="0" tIns="0" rIns="0" bIns="0" rtlCol="0" anchor="t"/>
          <a:lstStyle/>
          <a:p>
            <a:pPr marL="0" indent="0" algn="l">
              <a:lnSpc>
                <a:spcPts val="2750"/>
              </a:lnSpc>
              <a:buNone/>
            </a:pPr>
            <a:endParaRPr lang="en-US" sz="2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79808" y="416838"/>
            <a:ext cx="7884795" cy="529947"/>
          </a:xfrm>
          <a:prstGeom prst="rect">
            <a:avLst/>
          </a:prstGeom>
          <a:noFill/>
          <a:ln/>
        </p:spPr>
        <p:txBody>
          <a:bodyPr wrap="none" lIns="0" tIns="0" rIns="0" bIns="0" rtlCol="0" anchor="t"/>
          <a:lstStyle/>
          <a:p>
            <a:pPr marL="0" indent="0" algn="l">
              <a:lnSpc>
                <a:spcPts val="4150"/>
              </a:lnSpc>
              <a:buNone/>
            </a:pPr>
            <a:r>
              <a:rPr lang="en-US" sz="4000" dirty="0">
                <a:solidFill>
                  <a:srgbClr val="403CCF"/>
                </a:solidFill>
                <a:latin typeface="Times New Roman" panose="02020603050405020304" pitchFamily="18" charset="0"/>
                <a:ea typeface="Libre Baskerville" pitchFamily="34" charset="-122"/>
                <a:cs typeface="Times New Roman" panose="02020603050405020304" pitchFamily="18" charset="0"/>
              </a:rPr>
              <a:t>Conclusion &amp; Future Enhancements</a:t>
            </a:r>
            <a:endParaRPr lang="en-US" sz="4000" dirty="0">
              <a:latin typeface="Times New Roman" panose="02020603050405020304" pitchFamily="18" charset="0"/>
              <a:cs typeface="Times New Roman" panose="02020603050405020304" pitchFamily="18" charset="0"/>
            </a:endParaRPr>
          </a:p>
        </p:txBody>
      </p:sp>
      <p:sp>
        <p:nvSpPr>
          <p:cNvPr id="4" name="Text 1"/>
          <p:cNvSpPr/>
          <p:nvPr/>
        </p:nvSpPr>
        <p:spPr>
          <a:xfrm>
            <a:off x="6088514" y="1145334"/>
            <a:ext cx="7957185" cy="813673"/>
          </a:xfrm>
          <a:prstGeom prst="rect">
            <a:avLst/>
          </a:prstGeom>
          <a:noFill/>
          <a:ln/>
        </p:spPr>
        <p:txBody>
          <a:bodyPr wrap="square" lIns="0" tIns="0" rIns="0" bIns="0" rtlCol="0" anchor="t"/>
          <a:lstStyle/>
          <a:p>
            <a:pPr marL="0" indent="0" algn="l">
              <a:lnSpc>
                <a:spcPts val="2100"/>
              </a:lnSpc>
              <a:buNone/>
            </a:pPr>
            <a:r>
              <a:rPr lang="en-US" sz="2000" dirty="0">
                <a:solidFill>
                  <a:srgbClr val="49495A"/>
                </a:solidFill>
                <a:latin typeface="Times New Roman" panose="02020603050405020304" pitchFamily="18" charset="0"/>
                <a:ea typeface="Open Sans" pitchFamily="34" charset="-122"/>
                <a:cs typeface="Times New Roman" panose="02020603050405020304" pitchFamily="18" charset="0"/>
              </a:rPr>
              <a:t>This project successfully implemented a robust image protection system using AES encryption via Fernet, demonstrating effective safeguarding of visual data. The system proves resilient against common unauthorised access methods, ensuring confidentiality and integrity.</a:t>
            </a:r>
            <a:endParaRPr lang="en-US" sz="2000" dirty="0">
              <a:latin typeface="Times New Roman" panose="02020603050405020304" pitchFamily="18" charset="0"/>
              <a:cs typeface="Times New Roman" panose="02020603050405020304" pitchFamily="18" charset="0"/>
            </a:endParaRPr>
          </a:p>
        </p:txBody>
      </p:sp>
      <p:sp>
        <p:nvSpPr>
          <p:cNvPr id="5" name="Text 2"/>
          <p:cNvSpPr/>
          <p:nvPr/>
        </p:nvSpPr>
        <p:spPr>
          <a:xfrm>
            <a:off x="6079808" y="2428042"/>
            <a:ext cx="2882979" cy="317897"/>
          </a:xfrm>
          <a:prstGeom prst="rect">
            <a:avLst/>
          </a:prstGeom>
          <a:noFill/>
          <a:ln/>
        </p:spPr>
        <p:txBody>
          <a:bodyPr wrap="none" lIns="0" tIns="0" rIns="0" bIns="0" rtlCol="0" anchor="t"/>
          <a:lstStyle/>
          <a:p>
            <a:pPr marL="0" indent="0" algn="l">
              <a:lnSpc>
                <a:spcPts val="2500"/>
              </a:lnSpc>
              <a:buNone/>
            </a:pPr>
            <a:r>
              <a:rPr lang="en-US" sz="2800" dirty="0">
                <a:solidFill>
                  <a:srgbClr val="403CCF"/>
                </a:solidFill>
                <a:latin typeface="Times New Roman" panose="02020603050405020304" pitchFamily="18" charset="0"/>
                <a:ea typeface="Libre Baskerville" pitchFamily="34" charset="-122"/>
                <a:cs typeface="Times New Roman" panose="02020603050405020304" pitchFamily="18" charset="0"/>
              </a:rPr>
              <a:t>Future Enhancements</a:t>
            </a:r>
            <a:endParaRPr lang="en-US" sz="2800" dirty="0">
              <a:latin typeface="Times New Roman" panose="02020603050405020304" pitchFamily="18" charset="0"/>
              <a:cs typeface="Times New Roman" panose="02020603050405020304" pitchFamily="18" charset="0"/>
            </a:endParaRPr>
          </a:p>
        </p:txBody>
      </p:sp>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43387" y="3005495"/>
            <a:ext cx="254318" cy="254317"/>
          </a:xfrm>
          <a:prstGeom prst="rect">
            <a:avLst/>
          </a:prstGeom>
        </p:spPr>
      </p:pic>
      <p:sp>
        <p:nvSpPr>
          <p:cNvPr id="7" name="Text 3"/>
          <p:cNvSpPr/>
          <p:nvPr/>
        </p:nvSpPr>
        <p:spPr>
          <a:xfrm>
            <a:off x="6630829" y="3000256"/>
            <a:ext cx="3082766" cy="264914"/>
          </a:xfrm>
          <a:prstGeom prst="rect">
            <a:avLst/>
          </a:prstGeom>
          <a:noFill/>
          <a:ln/>
        </p:spPr>
        <p:txBody>
          <a:bodyPr wrap="none" lIns="0" tIns="0" rIns="0" bIns="0" rtlCol="0" anchor="t"/>
          <a:lstStyle/>
          <a:p>
            <a:pPr marL="0" indent="0" algn="l">
              <a:lnSpc>
                <a:spcPts val="2050"/>
              </a:lnSpc>
              <a:buNone/>
            </a:pPr>
            <a:r>
              <a:rPr lang="en-US" sz="2400" dirty="0">
                <a:solidFill>
                  <a:srgbClr val="FF0000"/>
                </a:solidFill>
                <a:latin typeface="Times New Roman" panose="02020603050405020304" pitchFamily="18" charset="0"/>
                <a:ea typeface="Libre Baskerville" pitchFamily="34" charset="-122"/>
                <a:cs typeface="Times New Roman" panose="02020603050405020304" pitchFamily="18" charset="0"/>
              </a:rPr>
              <a:t>Asymmetric Key Integration</a:t>
            </a:r>
            <a:endParaRPr lang="en-US" sz="2400" dirty="0">
              <a:solidFill>
                <a:srgbClr val="FF0000"/>
              </a:solidFill>
              <a:latin typeface="Times New Roman" panose="02020603050405020304" pitchFamily="18" charset="0"/>
              <a:cs typeface="Times New Roman" panose="02020603050405020304" pitchFamily="18" charset="0"/>
            </a:endParaRPr>
          </a:p>
        </p:txBody>
      </p:sp>
      <p:sp>
        <p:nvSpPr>
          <p:cNvPr id="8" name="Text 4"/>
          <p:cNvSpPr/>
          <p:nvPr/>
        </p:nvSpPr>
        <p:spPr>
          <a:xfrm>
            <a:off x="6630829" y="3366849"/>
            <a:ext cx="7406164" cy="542449"/>
          </a:xfrm>
          <a:prstGeom prst="rect">
            <a:avLst/>
          </a:prstGeom>
          <a:noFill/>
          <a:ln/>
        </p:spPr>
        <p:txBody>
          <a:bodyPr wrap="square" lIns="0" tIns="0" rIns="0" bIns="0" rtlCol="0" anchor="t"/>
          <a:lstStyle/>
          <a:p>
            <a:pPr marL="0" indent="0" algn="l">
              <a:lnSpc>
                <a:spcPts val="2100"/>
              </a:lnSpc>
              <a:buNone/>
            </a:pPr>
            <a:r>
              <a:rPr lang="en-US" sz="2000" dirty="0">
                <a:solidFill>
                  <a:srgbClr val="49495A"/>
                </a:solidFill>
                <a:latin typeface="Times New Roman" panose="02020603050405020304" pitchFamily="18" charset="0"/>
                <a:ea typeface="Open Sans" pitchFamily="34" charset="-122"/>
                <a:cs typeface="Times New Roman" panose="02020603050405020304" pitchFamily="18" charset="0"/>
              </a:rPr>
              <a:t>Explore integrating public-key cryptography for more secure key distribution, addressing a major limitation of symmetric systems.</a:t>
            </a:r>
            <a:endParaRPr lang="en-US" sz="2000" dirty="0">
              <a:latin typeface="Times New Roman" panose="02020603050405020304" pitchFamily="18" charset="0"/>
              <a:cs typeface="Times New Roman" panose="02020603050405020304" pitchFamily="18" charset="0"/>
            </a:endParaRPr>
          </a:p>
        </p:txBody>
      </p:sp>
      <p:pic>
        <p:nvPicPr>
          <p:cNvPr id="9" name="Image 2"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43387" y="4253627"/>
            <a:ext cx="254318" cy="254317"/>
          </a:xfrm>
          <a:prstGeom prst="rect">
            <a:avLst/>
          </a:prstGeom>
        </p:spPr>
      </p:pic>
      <p:sp>
        <p:nvSpPr>
          <p:cNvPr id="10" name="Text 5"/>
          <p:cNvSpPr/>
          <p:nvPr/>
        </p:nvSpPr>
        <p:spPr>
          <a:xfrm>
            <a:off x="6630829" y="4248388"/>
            <a:ext cx="2348627" cy="264914"/>
          </a:xfrm>
          <a:prstGeom prst="rect">
            <a:avLst/>
          </a:prstGeom>
          <a:noFill/>
          <a:ln/>
        </p:spPr>
        <p:txBody>
          <a:bodyPr wrap="none" lIns="0" tIns="0" rIns="0" bIns="0" rtlCol="0" anchor="t"/>
          <a:lstStyle/>
          <a:p>
            <a:pPr marL="0" indent="0" algn="l">
              <a:lnSpc>
                <a:spcPts val="2050"/>
              </a:lnSpc>
              <a:buNone/>
            </a:pPr>
            <a:r>
              <a:rPr lang="en-US" sz="2400" dirty="0">
                <a:solidFill>
                  <a:srgbClr val="FF0000"/>
                </a:solidFill>
                <a:latin typeface="Times New Roman" panose="02020603050405020304" pitchFamily="18" charset="0"/>
                <a:ea typeface="Libre Baskerville" pitchFamily="34" charset="-122"/>
                <a:cs typeface="Times New Roman" panose="02020603050405020304" pitchFamily="18" charset="0"/>
              </a:rPr>
              <a:t>Digital Watermarking</a:t>
            </a:r>
            <a:endParaRPr lang="en-US" sz="2400" dirty="0">
              <a:solidFill>
                <a:srgbClr val="FF0000"/>
              </a:solidFill>
              <a:latin typeface="Times New Roman" panose="02020603050405020304" pitchFamily="18" charset="0"/>
              <a:cs typeface="Times New Roman" panose="02020603050405020304" pitchFamily="18" charset="0"/>
            </a:endParaRPr>
          </a:p>
        </p:txBody>
      </p:sp>
      <p:sp>
        <p:nvSpPr>
          <p:cNvPr id="11" name="Text 6"/>
          <p:cNvSpPr/>
          <p:nvPr/>
        </p:nvSpPr>
        <p:spPr>
          <a:xfrm>
            <a:off x="6630829" y="4614982"/>
            <a:ext cx="7406164" cy="542449"/>
          </a:xfrm>
          <a:prstGeom prst="rect">
            <a:avLst/>
          </a:prstGeom>
          <a:noFill/>
          <a:ln/>
        </p:spPr>
        <p:txBody>
          <a:bodyPr wrap="square" lIns="0" tIns="0" rIns="0" bIns="0" rtlCol="0" anchor="t"/>
          <a:lstStyle/>
          <a:p>
            <a:pPr marL="0" indent="0" algn="l">
              <a:lnSpc>
                <a:spcPts val="2100"/>
              </a:lnSpc>
              <a:buNone/>
            </a:pPr>
            <a:r>
              <a:rPr lang="en-US" sz="2000" dirty="0">
                <a:solidFill>
                  <a:srgbClr val="49495A"/>
                </a:solidFill>
                <a:latin typeface="Times New Roman" panose="02020603050405020304" pitchFamily="18" charset="0"/>
                <a:ea typeface="Open Sans" pitchFamily="34" charset="-122"/>
                <a:cs typeface="Times New Roman" panose="02020603050405020304" pitchFamily="18" charset="0"/>
              </a:rPr>
              <a:t>Implement digital watermarking techniques for copyright protection and tamper detection without affecting image usability.</a:t>
            </a:r>
            <a:endParaRPr lang="en-US" sz="2000" dirty="0">
              <a:latin typeface="Times New Roman" panose="02020603050405020304" pitchFamily="18" charset="0"/>
              <a:cs typeface="Times New Roman" panose="02020603050405020304" pitchFamily="18" charset="0"/>
            </a:endParaRPr>
          </a:p>
        </p:txBody>
      </p:sp>
      <p:pic>
        <p:nvPicPr>
          <p:cNvPr id="12" name="Image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43387" y="5501759"/>
            <a:ext cx="254318" cy="254317"/>
          </a:xfrm>
          <a:prstGeom prst="rect">
            <a:avLst/>
          </a:prstGeom>
        </p:spPr>
      </p:pic>
      <p:sp>
        <p:nvSpPr>
          <p:cNvPr id="13" name="Text 7"/>
          <p:cNvSpPr/>
          <p:nvPr/>
        </p:nvSpPr>
        <p:spPr>
          <a:xfrm>
            <a:off x="6630829" y="5496520"/>
            <a:ext cx="2119670" cy="264914"/>
          </a:xfrm>
          <a:prstGeom prst="rect">
            <a:avLst/>
          </a:prstGeom>
          <a:noFill/>
          <a:ln/>
        </p:spPr>
        <p:txBody>
          <a:bodyPr wrap="none" lIns="0" tIns="0" rIns="0" bIns="0" rtlCol="0" anchor="t"/>
          <a:lstStyle/>
          <a:p>
            <a:pPr marL="0" indent="0" algn="l">
              <a:lnSpc>
                <a:spcPts val="2050"/>
              </a:lnSpc>
              <a:buNone/>
            </a:pPr>
            <a:r>
              <a:rPr lang="en-US" sz="2400" dirty="0">
                <a:solidFill>
                  <a:srgbClr val="FF0000"/>
                </a:solidFill>
                <a:latin typeface="Times New Roman" panose="02020603050405020304" pitchFamily="18" charset="0"/>
                <a:ea typeface="Libre Baskerville" pitchFamily="34" charset="-122"/>
                <a:cs typeface="Times New Roman" panose="02020603050405020304" pitchFamily="18" charset="0"/>
              </a:rPr>
              <a:t>Steganography</a:t>
            </a:r>
            <a:endParaRPr lang="en-US" sz="2000" dirty="0">
              <a:solidFill>
                <a:srgbClr val="FF0000"/>
              </a:solidFill>
              <a:latin typeface="Times New Roman" panose="02020603050405020304" pitchFamily="18" charset="0"/>
              <a:cs typeface="Times New Roman" panose="02020603050405020304" pitchFamily="18" charset="0"/>
            </a:endParaRPr>
          </a:p>
        </p:txBody>
      </p:sp>
      <p:sp>
        <p:nvSpPr>
          <p:cNvPr id="14" name="Text 8"/>
          <p:cNvSpPr/>
          <p:nvPr/>
        </p:nvSpPr>
        <p:spPr>
          <a:xfrm>
            <a:off x="6630829" y="5863114"/>
            <a:ext cx="7406164" cy="542449"/>
          </a:xfrm>
          <a:prstGeom prst="rect">
            <a:avLst/>
          </a:prstGeom>
          <a:noFill/>
          <a:ln/>
        </p:spPr>
        <p:txBody>
          <a:bodyPr wrap="square" lIns="0" tIns="0" rIns="0" bIns="0" rtlCol="0" anchor="t"/>
          <a:lstStyle/>
          <a:p>
            <a:pPr marL="0" indent="0" algn="l">
              <a:lnSpc>
                <a:spcPts val="2100"/>
              </a:lnSpc>
              <a:buNone/>
            </a:pPr>
            <a:r>
              <a:rPr lang="en-US" sz="2000" dirty="0">
                <a:solidFill>
                  <a:srgbClr val="49495A"/>
                </a:solidFill>
                <a:latin typeface="Times New Roman" panose="02020603050405020304" pitchFamily="18" charset="0"/>
                <a:ea typeface="Open Sans" pitchFamily="34" charset="-122"/>
                <a:cs typeface="Times New Roman" panose="02020603050405020304" pitchFamily="18" charset="0"/>
              </a:rPr>
              <a:t>Investigate steganography to hide encrypted images within other innocuous files, adding another layer of covert security.</a:t>
            </a:r>
            <a:endParaRPr lang="en-US" sz="2000" dirty="0">
              <a:latin typeface="Times New Roman" panose="02020603050405020304" pitchFamily="18" charset="0"/>
              <a:cs typeface="Times New Roman" panose="02020603050405020304" pitchFamily="18" charset="0"/>
            </a:endParaRPr>
          </a:p>
        </p:txBody>
      </p:sp>
      <p:pic>
        <p:nvPicPr>
          <p:cNvPr id="15" name="Image 4"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43387" y="6749891"/>
            <a:ext cx="254318" cy="254317"/>
          </a:xfrm>
          <a:prstGeom prst="rect">
            <a:avLst/>
          </a:prstGeom>
        </p:spPr>
      </p:pic>
      <p:sp>
        <p:nvSpPr>
          <p:cNvPr id="16" name="Text 9"/>
          <p:cNvSpPr/>
          <p:nvPr/>
        </p:nvSpPr>
        <p:spPr>
          <a:xfrm>
            <a:off x="6630829" y="6744653"/>
            <a:ext cx="3786902" cy="264914"/>
          </a:xfrm>
          <a:prstGeom prst="rect">
            <a:avLst/>
          </a:prstGeom>
          <a:noFill/>
          <a:ln/>
        </p:spPr>
        <p:txBody>
          <a:bodyPr wrap="none" lIns="0" tIns="0" rIns="0" bIns="0" rtlCol="0" anchor="t"/>
          <a:lstStyle/>
          <a:p>
            <a:pPr marL="0" indent="0" algn="l">
              <a:lnSpc>
                <a:spcPts val="2050"/>
              </a:lnSpc>
              <a:buNone/>
            </a:pPr>
            <a:r>
              <a:rPr lang="en-US" sz="2400" dirty="0">
                <a:solidFill>
                  <a:srgbClr val="FF0000"/>
                </a:solidFill>
                <a:latin typeface="Times New Roman" panose="02020603050405020304" pitchFamily="18" charset="0"/>
                <a:ea typeface="Libre Baskerville" pitchFamily="34" charset="-122"/>
                <a:cs typeface="Times New Roman" panose="02020603050405020304" pitchFamily="18" charset="0"/>
              </a:rPr>
              <a:t>Hardware Security Modules (HSM)</a:t>
            </a:r>
            <a:endParaRPr lang="en-US" sz="2400" dirty="0">
              <a:solidFill>
                <a:srgbClr val="FF0000"/>
              </a:solidFill>
              <a:latin typeface="Times New Roman" panose="02020603050405020304" pitchFamily="18" charset="0"/>
              <a:cs typeface="Times New Roman" panose="02020603050405020304" pitchFamily="18" charset="0"/>
            </a:endParaRPr>
          </a:p>
        </p:txBody>
      </p:sp>
      <p:sp>
        <p:nvSpPr>
          <p:cNvPr id="17" name="Text 10"/>
          <p:cNvSpPr/>
          <p:nvPr/>
        </p:nvSpPr>
        <p:spPr>
          <a:xfrm>
            <a:off x="6630829" y="7111246"/>
            <a:ext cx="7406164" cy="542449"/>
          </a:xfrm>
          <a:prstGeom prst="rect">
            <a:avLst/>
          </a:prstGeom>
          <a:noFill/>
          <a:ln/>
        </p:spPr>
        <p:txBody>
          <a:bodyPr wrap="square" lIns="0" tIns="0" rIns="0" bIns="0" rtlCol="0" anchor="t"/>
          <a:lstStyle/>
          <a:p>
            <a:pPr marL="0" indent="0" algn="l">
              <a:lnSpc>
                <a:spcPts val="2100"/>
              </a:lnSpc>
              <a:buNone/>
            </a:pPr>
            <a:r>
              <a:rPr lang="en-US" sz="2000" dirty="0">
                <a:solidFill>
                  <a:srgbClr val="49495A"/>
                </a:solidFill>
                <a:latin typeface="Times New Roman" panose="02020603050405020304" pitchFamily="18" charset="0"/>
                <a:ea typeface="Open Sans" pitchFamily="34" charset="-122"/>
                <a:cs typeface="Times New Roman" panose="02020603050405020304" pitchFamily="18" charset="0"/>
              </a:rPr>
              <a:t>Consider integrating with HSMs for enhanced key protection and faster cryptographic operations in high-security environments.</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973116"/>
            <a:ext cx="10178415" cy="708779"/>
          </a:xfrm>
          <a:prstGeom prst="rect">
            <a:avLst/>
          </a:prstGeom>
          <a:noFill/>
          <a:ln/>
        </p:spPr>
        <p:txBody>
          <a:bodyPr wrap="none" lIns="0" tIns="0" rIns="0" bIns="0" rtlCol="0" anchor="t"/>
          <a:lstStyle/>
          <a:p>
            <a:pPr marL="0" indent="0" algn="l">
              <a:lnSpc>
                <a:spcPts val="5550"/>
              </a:lnSpc>
              <a:buNone/>
            </a:pPr>
            <a:r>
              <a:rPr lang="en-US" sz="5400" b="1" dirty="0">
                <a:solidFill>
                  <a:srgbClr val="403CCF"/>
                </a:solidFill>
                <a:latin typeface="Times New Roman" panose="02020603050405020304" pitchFamily="18" charset="0"/>
                <a:ea typeface="Libre Baskerville" pitchFamily="34" charset="-122"/>
                <a:cs typeface="Times New Roman" panose="02020603050405020304" pitchFamily="18" charset="0"/>
              </a:rPr>
              <a:t>Introduction &amp; Problem Statement</a:t>
            </a:r>
            <a:endParaRPr lang="en-US" sz="5400" b="1" dirty="0">
              <a:latin typeface="Times New Roman" panose="02020603050405020304" pitchFamily="18" charset="0"/>
              <a:cs typeface="Times New Roman" panose="02020603050405020304" pitchFamily="18" charset="0"/>
            </a:endParaRPr>
          </a:p>
        </p:txBody>
      </p:sp>
      <p:sp>
        <p:nvSpPr>
          <p:cNvPr id="4" name="Text 1"/>
          <p:cNvSpPr/>
          <p:nvPr/>
        </p:nvSpPr>
        <p:spPr>
          <a:xfrm>
            <a:off x="793789" y="5022056"/>
            <a:ext cx="13042821" cy="1088708"/>
          </a:xfrm>
          <a:prstGeom prst="rect">
            <a:avLst/>
          </a:prstGeom>
          <a:noFill/>
          <a:ln/>
        </p:spPr>
        <p:txBody>
          <a:bodyPr wrap="square" lIns="0" tIns="0" rIns="0" bIns="0" rtlCol="0" anchor="t"/>
          <a:lstStyle/>
          <a:p>
            <a:pPr marL="0" indent="0" algn="l">
              <a:lnSpc>
                <a:spcPts val="2850"/>
              </a:lnSpc>
              <a:buNone/>
            </a:pPr>
            <a:r>
              <a:rPr lang="en-US" sz="2000" dirty="0">
                <a:solidFill>
                  <a:srgbClr val="49495A"/>
                </a:solidFill>
                <a:latin typeface="Times New Roman" panose="02020603050405020304" pitchFamily="18" charset="0"/>
                <a:ea typeface="Open Sans" pitchFamily="34" charset="-122"/>
                <a:cs typeface="Times New Roman" panose="02020603050405020304" pitchFamily="18" charset="0"/>
              </a:rPr>
              <a:t>In an increasingly digital world, images are often sensitive assets, from personal photos to confidential medical scans. Protecting these visual data from unauthorised access and misuse is paramount. Traditional access controls alone are often insufficient against sophisticated cyber threats.</a:t>
            </a:r>
            <a:endParaRPr lang="en-US" sz="2000" dirty="0">
              <a:latin typeface="Times New Roman" panose="02020603050405020304" pitchFamily="18" charset="0"/>
              <a:cs typeface="Times New Roman" panose="02020603050405020304" pitchFamily="18" charset="0"/>
            </a:endParaRPr>
          </a:p>
        </p:txBody>
      </p:sp>
      <p:sp>
        <p:nvSpPr>
          <p:cNvPr id="5" name="Text 2"/>
          <p:cNvSpPr/>
          <p:nvPr/>
        </p:nvSpPr>
        <p:spPr>
          <a:xfrm>
            <a:off x="793790" y="6365915"/>
            <a:ext cx="13042821" cy="725805"/>
          </a:xfrm>
          <a:prstGeom prst="rect">
            <a:avLst/>
          </a:prstGeom>
          <a:noFill/>
          <a:ln/>
        </p:spPr>
        <p:txBody>
          <a:bodyPr wrap="square" lIns="0" tIns="0" rIns="0" bIns="0" rtlCol="0" anchor="t"/>
          <a:lstStyle/>
          <a:p>
            <a:pPr marL="0" indent="0" algn="l">
              <a:lnSpc>
                <a:spcPts val="2850"/>
              </a:lnSpc>
              <a:buNone/>
            </a:pPr>
            <a:r>
              <a:rPr lang="en-US" sz="2000" dirty="0">
                <a:solidFill>
                  <a:srgbClr val="49495A"/>
                </a:solidFill>
                <a:latin typeface="Times New Roman" panose="02020603050405020304" pitchFamily="18" charset="0"/>
                <a:ea typeface="Open Sans" pitchFamily="34" charset="-122"/>
                <a:cs typeface="Times New Roman" panose="02020603050405020304" pitchFamily="18" charset="0"/>
              </a:rPr>
              <a:t>This project addresses the critical need for robust image security by implementing advanced cryptographic techniques to ensure confidentiality and integrity of visual information.</a:t>
            </a:r>
            <a:endParaRPr lang="en-US" sz="2000" dirty="0">
              <a:latin typeface="Times New Roman" panose="02020603050405020304" pitchFamily="18" charset="0"/>
              <a:cs typeface="Times New Roman" panose="02020603050405020304" pitchFamily="18" charset="0"/>
            </a:endParaRPr>
          </a:p>
        </p:txBody>
      </p:sp>
      <p:pic>
        <p:nvPicPr>
          <p:cNvPr id="7" name="Picture 6" descr="A white background with black dots&#10;&#10;AI-generated content may be incorrect.">
            <a:extLst>
              <a:ext uri="{FF2B5EF4-FFF2-40B4-BE49-F238E27FC236}">
                <a16:creationId xmlns:a16="http://schemas.microsoft.com/office/drawing/2014/main" id="{AE0C5ADB-CEA3-FF51-7996-A906D956775B}"/>
              </a:ext>
            </a:extLst>
          </p:cNvPr>
          <p:cNvPicPr>
            <a:picLocks noChangeAspect="1"/>
          </p:cNvPicPr>
          <p:nvPr/>
        </p:nvPicPr>
        <p:blipFill>
          <a:blip r:embed="rId4"/>
          <a:stretch>
            <a:fillRect/>
          </a:stretch>
        </p:blipFill>
        <p:spPr>
          <a:xfrm>
            <a:off x="12534832" y="7517070"/>
            <a:ext cx="2028893" cy="69348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858083"/>
            <a:ext cx="7090648" cy="708779"/>
          </a:xfrm>
          <a:prstGeom prst="rect">
            <a:avLst/>
          </a:prstGeom>
          <a:noFill/>
          <a:ln/>
        </p:spPr>
        <p:txBody>
          <a:bodyPr wrap="none" lIns="0" tIns="0" rIns="0" bIns="0" rtlCol="0" anchor="t"/>
          <a:lstStyle/>
          <a:p>
            <a:pPr marL="0" indent="0" algn="l">
              <a:lnSpc>
                <a:spcPts val="5550"/>
              </a:lnSpc>
              <a:buNone/>
            </a:pPr>
            <a:r>
              <a:rPr lang="en-US" sz="5400" b="1" dirty="0">
                <a:solidFill>
                  <a:srgbClr val="403CCF"/>
                </a:solidFill>
                <a:latin typeface="Times New Roman" panose="02020603050405020304" pitchFamily="18" charset="0"/>
                <a:ea typeface="Libre Baskerville" pitchFamily="34" charset="-122"/>
                <a:cs typeface="Times New Roman" panose="02020603050405020304" pitchFamily="18" charset="0"/>
              </a:rPr>
              <a:t>Objectives of the Project</a:t>
            </a:r>
            <a:endParaRPr lang="en-US" sz="5400" b="1" dirty="0">
              <a:latin typeface="Times New Roman" panose="02020603050405020304" pitchFamily="18" charset="0"/>
              <a:cs typeface="Times New Roman" panose="02020603050405020304" pitchFamily="18" charset="0"/>
            </a:endParaRPr>
          </a:p>
        </p:txBody>
      </p:sp>
      <p:sp>
        <p:nvSpPr>
          <p:cNvPr id="3" name="Shape 1"/>
          <p:cNvSpPr/>
          <p:nvPr/>
        </p:nvSpPr>
        <p:spPr>
          <a:xfrm>
            <a:off x="793790" y="2360652"/>
            <a:ext cx="6407944" cy="2403396"/>
          </a:xfrm>
          <a:prstGeom prst="roundRect">
            <a:avLst>
              <a:gd name="adj" fmla="val 6087"/>
            </a:avLst>
          </a:prstGeom>
          <a:solidFill>
            <a:srgbClr val="FBFAFF"/>
          </a:solidFill>
          <a:ln/>
        </p:spPr>
      </p:sp>
      <p:pic>
        <p:nvPicPr>
          <p:cNvPr id="4" name="Image 0" descr="preencoded.png"/>
          <p:cNvPicPr>
            <a:picLocks noChangeAspect="1"/>
          </p:cNvPicPr>
          <p:nvPr/>
        </p:nvPicPr>
        <p:blipFill>
          <a:blip r:embed="rId3"/>
          <a:stretch>
            <a:fillRect/>
          </a:stretch>
        </p:blipFill>
        <p:spPr>
          <a:xfrm>
            <a:off x="793790" y="2330172"/>
            <a:ext cx="6407944" cy="121920"/>
          </a:xfrm>
          <a:prstGeom prst="rect">
            <a:avLst/>
          </a:prstGeom>
        </p:spPr>
      </p:pic>
      <p:pic>
        <p:nvPicPr>
          <p:cNvPr id="5" name="Image 1" descr="preencoded.png"/>
          <p:cNvPicPr>
            <a:picLocks noChangeAspect="1"/>
          </p:cNvPicPr>
          <p:nvPr/>
        </p:nvPicPr>
        <p:blipFill>
          <a:blip r:embed="rId4"/>
          <a:stretch>
            <a:fillRect/>
          </a:stretch>
        </p:blipFill>
        <p:spPr>
          <a:xfrm>
            <a:off x="3657540" y="2020491"/>
            <a:ext cx="680442" cy="680442"/>
          </a:xfrm>
          <a:prstGeom prst="rect">
            <a:avLst/>
          </a:prstGeom>
        </p:spPr>
      </p:pic>
      <p:pic>
        <p:nvPicPr>
          <p:cNvPr id="6" name="Image 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61614" y="2224564"/>
            <a:ext cx="272177" cy="272177"/>
          </a:xfrm>
          <a:prstGeom prst="rect">
            <a:avLst/>
          </a:prstGeom>
        </p:spPr>
      </p:pic>
      <p:sp>
        <p:nvSpPr>
          <p:cNvPr id="7" name="Text 2"/>
          <p:cNvSpPr/>
          <p:nvPr/>
        </p:nvSpPr>
        <p:spPr>
          <a:xfrm>
            <a:off x="1051084" y="2927628"/>
            <a:ext cx="4427101" cy="354330"/>
          </a:xfrm>
          <a:prstGeom prst="rect">
            <a:avLst/>
          </a:prstGeom>
          <a:noFill/>
          <a:ln/>
        </p:spPr>
        <p:txBody>
          <a:bodyPr wrap="none" lIns="0" tIns="0" rIns="0" bIns="0" rtlCol="0" anchor="t"/>
          <a:lstStyle/>
          <a:p>
            <a:pPr marL="0" indent="0" algn="l">
              <a:lnSpc>
                <a:spcPts val="2750"/>
              </a:lnSpc>
              <a:buNone/>
            </a:pPr>
            <a:r>
              <a:rPr lang="en-US" sz="2800" dirty="0">
                <a:solidFill>
                  <a:srgbClr val="49495A"/>
                </a:solidFill>
                <a:latin typeface="Times New Roman" panose="02020603050405020304" pitchFamily="18" charset="0"/>
                <a:ea typeface="Libre Baskerville" pitchFamily="34" charset="-122"/>
                <a:cs typeface="Times New Roman" panose="02020603050405020304" pitchFamily="18" charset="0"/>
              </a:rPr>
              <a:t>Implement Secure Encryption</a:t>
            </a:r>
            <a:endParaRPr lang="en-US" sz="2800" dirty="0">
              <a:latin typeface="Times New Roman" panose="02020603050405020304" pitchFamily="18" charset="0"/>
              <a:cs typeface="Times New Roman" panose="02020603050405020304" pitchFamily="18" charset="0"/>
            </a:endParaRPr>
          </a:p>
        </p:txBody>
      </p:sp>
      <p:sp>
        <p:nvSpPr>
          <p:cNvPr id="8" name="Text 3"/>
          <p:cNvSpPr/>
          <p:nvPr/>
        </p:nvSpPr>
        <p:spPr>
          <a:xfrm>
            <a:off x="1051084" y="3418046"/>
            <a:ext cx="5893356" cy="1088708"/>
          </a:xfrm>
          <a:prstGeom prst="rect">
            <a:avLst/>
          </a:prstGeom>
          <a:noFill/>
          <a:ln/>
        </p:spPr>
        <p:txBody>
          <a:bodyPr wrap="square" lIns="0" tIns="0" rIns="0" bIns="0" rtlCol="0" anchor="t"/>
          <a:lstStyle/>
          <a:p>
            <a:pPr marL="0" indent="0" algn="l">
              <a:lnSpc>
                <a:spcPts val="2850"/>
              </a:lnSpc>
              <a:buNone/>
            </a:pPr>
            <a:r>
              <a:rPr lang="en-US" sz="2000" dirty="0">
                <a:solidFill>
                  <a:srgbClr val="49495A"/>
                </a:solidFill>
                <a:latin typeface="Times New Roman" panose="02020603050405020304" pitchFamily="18" charset="0"/>
                <a:ea typeface="Open Sans" pitchFamily="34" charset="-122"/>
                <a:cs typeface="Times New Roman" panose="02020603050405020304" pitchFamily="18" charset="0"/>
              </a:rPr>
              <a:t>To develop a system capable of encrypting images into an unreadable format, safeguarding content from unauthorised viewing.</a:t>
            </a:r>
            <a:endParaRPr lang="en-US" sz="2000" dirty="0">
              <a:latin typeface="Times New Roman" panose="02020603050405020304" pitchFamily="18" charset="0"/>
              <a:cs typeface="Times New Roman" panose="02020603050405020304" pitchFamily="18" charset="0"/>
            </a:endParaRPr>
          </a:p>
        </p:txBody>
      </p:sp>
      <p:sp>
        <p:nvSpPr>
          <p:cNvPr id="9" name="Shape 4"/>
          <p:cNvSpPr/>
          <p:nvPr/>
        </p:nvSpPr>
        <p:spPr>
          <a:xfrm>
            <a:off x="7428548" y="2360652"/>
            <a:ext cx="6408063" cy="2403396"/>
          </a:xfrm>
          <a:prstGeom prst="roundRect">
            <a:avLst>
              <a:gd name="adj" fmla="val 6087"/>
            </a:avLst>
          </a:prstGeom>
          <a:solidFill>
            <a:srgbClr val="FBFAFF"/>
          </a:solidFill>
          <a:ln/>
        </p:spPr>
      </p:sp>
      <p:pic>
        <p:nvPicPr>
          <p:cNvPr id="10" name="Image 3" descr="preencoded.png"/>
          <p:cNvPicPr>
            <a:picLocks noChangeAspect="1"/>
          </p:cNvPicPr>
          <p:nvPr/>
        </p:nvPicPr>
        <p:blipFill>
          <a:blip r:embed="rId3"/>
          <a:stretch>
            <a:fillRect/>
          </a:stretch>
        </p:blipFill>
        <p:spPr>
          <a:xfrm>
            <a:off x="7428548" y="2330172"/>
            <a:ext cx="6408063" cy="121920"/>
          </a:xfrm>
          <a:prstGeom prst="rect">
            <a:avLst/>
          </a:prstGeom>
        </p:spPr>
      </p:pic>
      <p:pic>
        <p:nvPicPr>
          <p:cNvPr id="11" name="Image 4" descr="preencoded.png"/>
          <p:cNvPicPr>
            <a:picLocks noChangeAspect="1"/>
          </p:cNvPicPr>
          <p:nvPr/>
        </p:nvPicPr>
        <p:blipFill>
          <a:blip r:embed="rId4"/>
          <a:stretch>
            <a:fillRect/>
          </a:stretch>
        </p:blipFill>
        <p:spPr>
          <a:xfrm>
            <a:off x="10292298" y="2020491"/>
            <a:ext cx="680442" cy="680442"/>
          </a:xfrm>
          <a:prstGeom prst="rect">
            <a:avLst/>
          </a:prstGeom>
        </p:spPr>
      </p:pic>
      <p:pic>
        <p:nvPicPr>
          <p:cNvPr id="12" name="Image 5"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96371" y="2224564"/>
            <a:ext cx="272177" cy="272177"/>
          </a:xfrm>
          <a:prstGeom prst="rect">
            <a:avLst/>
          </a:prstGeom>
        </p:spPr>
      </p:pic>
      <p:sp>
        <p:nvSpPr>
          <p:cNvPr id="13" name="Text 5"/>
          <p:cNvSpPr/>
          <p:nvPr/>
        </p:nvSpPr>
        <p:spPr>
          <a:xfrm>
            <a:off x="7685842" y="2927628"/>
            <a:ext cx="4413290" cy="354330"/>
          </a:xfrm>
          <a:prstGeom prst="rect">
            <a:avLst/>
          </a:prstGeom>
          <a:noFill/>
          <a:ln/>
        </p:spPr>
        <p:txBody>
          <a:bodyPr wrap="none" lIns="0" tIns="0" rIns="0" bIns="0" rtlCol="0" anchor="t"/>
          <a:lstStyle/>
          <a:p>
            <a:pPr marL="0" indent="0" algn="l">
              <a:lnSpc>
                <a:spcPts val="2750"/>
              </a:lnSpc>
              <a:buNone/>
            </a:pPr>
            <a:r>
              <a:rPr lang="en-US" sz="2800" dirty="0">
                <a:solidFill>
                  <a:srgbClr val="49495A"/>
                </a:solidFill>
                <a:latin typeface="Times New Roman" panose="02020603050405020304" pitchFamily="18" charset="0"/>
                <a:ea typeface="Libre Baskerville" pitchFamily="34" charset="-122"/>
                <a:cs typeface="Times New Roman" panose="02020603050405020304" pitchFamily="18" charset="0"/>
              </a:rPr>
              <a:t>Enable Authorised Decryption</a:t>
            </a:r>
            <a:endParaRPr lang="en-US" sz="2800" dirty="0">
              <a:latin typeface="Times New Roman" panose="02020603050405020304" pitchFamily="18" charset="0"/>
              <a:cs typeface="Times New Roman" panose="02020603050405020304" pitchFamily="18" charset="0"/>
            </a:endParaRPr>
          </a:p>
        </p:txBody>
      </p:sp>
      <p:sp>
        <p:nvSpPr>
          <p:cNvPr id="14" name="Text 6"/>
          <p:cNvSpPr/>
          <p:nvPr/>
        </p:nvSpPr>
        <p:spPr>
          <a:xfrm>
            <a:off x="7685842" y="3418046"/>
            <a:ext cx="5893475" cy="1088708"/>
          </a:xfrm>
          <a:prstGeom prst="rect">
            <a:avLst/>
          </a:prstGeom>
          <a:noFill/>
          <a:ln/>
        </p:spPr>
        <p:txBody>
          <a:bodyPr wrap="square" lIns="0" tIns="0" rIns="0" bIns="0" rtlCol="0" anchor="t"/>
          <a:lstStyle/>
          <a:p>
            <a:pPr marL="0" indent="0" algn="l">
              <a:lnSpc>
                <a:spcPts val="2850"/>
              </a:lnSpc>
              <a:buNone/>
            </a:pPr>
            <a:r>
              <a:rPr lang="en-US" sz="2000" dirty="0">
                <a:solidFill>
                  <a:srgbClr val="49495A"/>
                </a:solidFill>
                <a:latin typeface="Times New Roman" panose="02020603050405020304" pitchFamily="18" charset="0"/>
                <a:ea typeface="Open Sans" pitchFamily="34" charset="-122"/>
                <a:cs typeface="Times New Roman" panose="02020603050405020304" pitchFamily="18" charset="0"/>
              </a:rPr>
              <a:t>To ensure that only users possessing the correct secret key can successfully decrypt and restore the original image.</a:t>
            </a:r>
            <a:endParaRPr lang="en-US" sz="2000" dirty="0">
              <a:latin typeface="Times New Roman" panose="02020603050405020304" pitchFamily="18" charset="0"/>
              <a:cs typeface="Times New Roman" panose="02020603050405020304" pitchFamily="18" charset="0"/>
            </a:endParaRPr>
          </a:p>
        </p:txBody>
      </p:sp>
      <p:sp>
        <p:nvSpPr>
          <p:cNvPr id="15" name="Shape 7"/>
          <p:cNvSpPr/>
          <p:nvPr/>
        </p:nvSpPr>
        <p:spPr>
          <a:xfrm>
            <a:off x="793790" y="5331023"/>
            <a:ext cx="6407944" cy="2040493"/>
          </a:xfrm>
          <a:prstGeom prst="roundRect">
            <a:avLst>
              <a:gd name="adj" fmla="val 7170"/>
            </a:avLst>
          </a:prstGeom>
          <a:solidFill>
            <a:srgbClr val="FBFAFF"/>
          </a:solidFill>
          <a:ln/>
        </p:spPr>
      </p:sp>
      <p:pic>
        <p:nvPicPr>
          <p:cNvPr id="16" name="Image 6" descr="preencoded.png"/>
          <p:cNvPicPr>
            <a:picLocks noChangeAspect="1"/>
          </p:cNvPicPr>
          <p:nvPr/>
        </p:nvPicPr>
        <p:blipFill>
          <a:blip r:embed="rId3"/>
          <a:stretch>
            <a:fillRect/>
          </a:stretch>
        </p:blipFill>
        <p:spPr>
          <a:xfrm>
            <a:off x="793790" y="5300543"/>
            <a:ext cx="6407944" cy="121920"/>
          </a:xfrm>
          <a:prstGeom prst="rect">
            <a:avLst/>
          </a:prstGeom>
        </p:spPr>
      </p:pic>
      <p:pic>
        <p:nvPicPr>
          <p:cNvPr id="17" name="Image 7" descr="preencoded.png"/>
          <p:cNvPicPr>
            <a:picLocks noChangeAspect="1"/>
          </p:cNvPicPr>
          <p:nvPr/>
        </p:nvPicPr>
        <p:blipFill>
          <a:blip r:embed="rId4"/>
          <a:stretch>
            <a:fillRect/>
          </a:stretch>
        </p:blipFill>
        <p:spPr>
          <a:xfrm>
            <a:off x="3657540" y="4990862"/>
            <a:ext cx="680442" cy="680442"/>
          </a:xfrm>
          <a:prstGeom prst="rect">
            <a:avLst/>
          </a:prstGeom>
        </p:spPr>
      </p:pic>
      <p:pic>
        <p:nvPicPr>
          <p:cNvPr id="18" name="Image 8"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61614" y="5194935"/>
            <a:ext cx="272177" cy="272177"/>
          </a:xfrm>
          <a:prstGeom prst="rect">
            <a:avLst/>
          </a:prstGeom>
        </p:spPr>
      </p:pic>
      <p:sp>
        <p:nvSpPr>
          <p:cNvPr id="19" name="Text 8"/>
          <p:cNvSpPr/>
          <p:nvPr/>
        </p:nvSpPr>
        <p:spPr>
          <a:xfrm>
            <a:off x="1051084" y="5897999"/>
            <a:ext cx="4152305" cy="354330"/>
          </a:xfrm>
          <a:prstGeom prst="rect">
            <a:avLst/>
          </a:prstGeom>
          <a:noFill/>
          <a:ln/>
        </p:spPr>
        <p:txBody>
          <a:bodyPr wrap="none" lIns="0" tIns="0" rIns="0" bIns="0" rtlCol="0" anchor="t"/>
          <a:lstStyle/>
          <a:p>
            <a:pPr marL="0" indent="0" algn="l">
              <a:lnSpc>
                <a:spcPts val="2750"/>
              </a:lnSpc>
              <a:buNone/>
            </a:pPr>
            <a:r>
              <a:rPr lang="en-US" sz="2800" dirty="0">
                <a:solidFill>
                  <a:srgbClr val="49495A"/>
                </a:solidFill>
                <a:latin typeface="Times New Roman" panose="02020603050405020304" pitchFamily="18" charset="0"/>
                <a:ea typeface="Libre Baskerville" pitchFamily="34" charset="-122"/>
                <a:cs typeface="Times New Roman" panose="02020603050405020304" pitchFamily="18" charset="0"/>
              </a:rPr>
              <a:t>Utilise Robust Cryptography</a:t>
            </a:r>
            <a:endParaRPr lang="en-US" sz="2800" dirty="0">
              <a:latin typeface="Times New Roman" panose="02020603050405020304" pitchFamily="18" charset="0"/>
              <a:cs typeface="Times New Roman" panose="02020603050405020304" pitchFamily="18" charset="0"/>
            </a:endParaRPr>
          </a:p>
        </p:txBody>
      </p:sp>
      <p:sp>
        <p:nvSpPr>
          <p:cNvPr id="20" name="Text 9"/>
          <p:cNvSpPr/>
          <p:nvPr/>
        </p:nvSpPr>
        <p:spPr>
          <a:xfrm>
            <a:off x="1051084" y="6388417"/>
            <a:ext cx="5893356" cy="725805"/>
          </a:xfrm>
          <a:prstGeom prst="rect">
            <a:avLst/>
          </a:prstGeom>
          <a:noFill/>
          <a:ln/>
        </p:spPr>
        <p:txBody>
          <a:bodyPr wrap="square" lIns="0" tIns="0" rIns="0" bIns="0" rtlCol="0" anchor="t"/>
          <a:lstStyle/>
          <a:p>
            <a:pPr marL="0" indent="0" algn="l">
              <a:lnSpc>
                <a:spcPts val="2850"/>
              </a:lnSpc>
              <a:buNone/>
            </a:pPr>
            <a:r>
              <a:rPr lang="en-US" sz="2000" dirty="0">
                <a:solidFill>
                  <a:srgbClr val="49495A"/>
                </a:solidFill>
                <a:latin typeface="Times New Roman" panose="02020603050405020304" pitchFamily="18" charset="0"/>
                <a:ea typeface="Open Sans" pitchFamily="34" charset="-122"/>
                <a:cs typeface="Times New Roman" panose="02020603050405020304" pitchFamily="18" charset="0"/>
              </a:rPr>
              <a:t>To employ a strong, industry-standard symmetric key encryption algorithm for reliable protection.</a:t>
            </a:r>
            <a:endParaRPr lang="en-US" sz="2000" dirty="0">
              <a:latin typeface="Times New Roman" panose="02020603050405020304" pitchFamily="18" charset="0"/>
              <a:cs typeface="Times New Roman" panose="02020603050405020304" pitchFamily="18" charset="0"/>
            </a:endParaRPr>
          </a:p>
        </p:txBody>
      </p:sp>
      <p:sp>
        <p:nvSpPr>
          <p:cNvPr id="21" name="Shape 10"/>
          <p:cNvSpPr/>
          <p:nvPr/>
        </p:nvSpPr>
        <p:spPr>
          <a:xfrm>
            <a:off x="7428548" y="5331023"/>
            <a:ext cx="6408063" cy="2040493"/>
          </a:xfrm>
          <a:prstGeom prst="roundRect">
            <a:avLst>
              <a:gd name="adj" fmla="val 7170"/>
            </a:avLst>
          </a:prstGeom>
          <a:solidFill>
            <a:srgbClr val="FBFAFF"/>
          </a:solidFill>
          <a:ln/>
        </p:spPr>
      </p:sp>
      <p:pic>
        <p:nvPicPr>
          <p:cNvPr id="22" name="Image 9" descr="preencoded.png"/>
          <p:cNvPicPr>
            <a:picLocks noChangeAspect="1"/>
          </p:cNvPicPr>
          <p:nvPr/>
        </p:nvPicPr>
        <p:blipFill>
          <a:blip r:embed="rId3"/>
          <a:stretch>
            <a:fillRect/>
          </a:stretch>
        </p:blipFill>
        <p:spPr>
          <a:xfrm>
            <a:off x="7428548" y="5300543"/>
            <a:ext cx="6408063" cy="121920"/>
          </a:xfrm>
          <a:prstGeom prst="rect">
            <a:avLst/>
          </a:prstGeom>
        </p:spPr>
      </p:pic>
      <p:pic>
        <p:nvPicPr>
          <p:cNvPr id="23" name="Image 10" descr="preencoded.png"/>
          <p:cNvPicPr>
            <a:picLocks noChangeAspect="1"/>
          </p:cNvPicPr>
          <p:nvPr/>
        </p:nvPicPr>
        <p:blipFill>
          <a:blip r:embed="rId4"/>
          <a:stretch>
            <a:fillRect/>
          </a:stretch>
        </p:blipFill>
        <p:spPr>
          <a:xfrm>
            <a:off x="10292298" y="4990862"/>
            <a:ext cx="680442" cy="680442"/>
          </a:xfrm>
          <a:prstGeom prst="rect">
            <a:avLst/>
          </a:prstGeom>
        </p:spPr>
      </p:pic>
      <p:pic>
        <p:nvPicPr>
          <p:cNvPr id="24" name="Image 11"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496371" y="5194935"/>
            <a:ext cx="272177" cy="272177"/>
          </a:xfrm>
          <a:prstGeom prst="rect">
            <a:avLst/>
          </a:prstGeom>
        </p:spPr>
      </p:pic>
      <p:sp>
        <p:nvSpPr>
          <p:cNvPr id="25" name="Text 11"/>
          <p:cNvSpPr/>
          <p:nvPr/>
        </p:nvSpPr>
        <p:spPr>
          <a:xfrm>
            <a:off x="7685842" y="5897999"/>
            <a:ext cx="3882509" cy="354330"/>
          </a:xfrm>
          <a:prstGeom prst="rect">
            <a:avLst/>
          </a:prstGeom>
          <a:noFill/>
          <a:ln/>
        </p:spPr>
        <p:txBody>
          <a:bodyPr wrap="none" lIns="0" tIns="0" rIns="0" bIns="0" rtlCol="0" anchor="t"/>
          <a:lstStyle/>
          <a:p>
            <a:pPr marL="0" indent="0" algn="l">
              <a:lnSpc>
                <a:spcPts val="2750"/>
              </a:lnSpc>
              <a:buNone/>
            </a:pPr>
            <a:r>
              <a:rPr lang="en-US" sz="2800" dirty="0">
                <a:solidFill>
                  <a:srgbClr val="49495A"/>
                </a:solidFill>
                <a:latin typeface="Times New Roman" panose="02020603050405020304" pitchFamily="18" charset="0"/>
                <a:ea typeface="Libre Baskerville" pitchFamily="34" charset="-122"/>
                <a:cs typeface="Times New Roman" panose="02020603050405020304" pitchFamily="18" charset="0"/>
              </a:rPr>
              <a:t>Validate Security Measures</a:t>
            </a:r>
            <a:endParaRPr lang="en-US" sz="2800" dirty="0">
              <a:latin typeface="Times New Roman" panose="02020603050405020304" pitchFamily="18" charset="0"/>
              <a:cs typeface="Times New Roman" panose="02020603050405020304" pitchFamily="18" charset="0"/>
            </a:endParaRPr>
          </a:p>
        </p:txBody>
      </p:sp>
      <p:sp>
        <p:nvSpPr>
          <p:cNvPr id="26" name="Text 12"/>
          <p:cNvSpPr/>
          <p:nvPr/>
        </p:nvSpPr>
        <p:spPr>
          <a:xfrm>
            <a:off x="7685842" y="6388417"/>
            <a:ext cx="5893475" cy="725805"/>
          </a:xfrm>
          <a:prstGeom prst="rect">
            <a:avLst/>
          </a:prstGeom>
          <a:noFill/>
          <a:ln/>
        </p:spPr>
        <p:txBody>
          <a:bodyPr wrap="square" lIns="0" tIns="0" rIns="0" bIns="0" rtlCol="0" anchor="t"/>
          <a:lstStyle/>
          <a:p>
            <a:pPr marL="0" indent="0" algn="l">
              <a:lnSpc>
                <a:spcPts val="2850"/>
              </a:lnSpc>
              <a:buNone/>
            </a:pPr>
            <a:r>
              <a:rPr lang="en-US" sz="2000" dirty="0">
                <a:solidFill>
                  <a:srgbClr val="49495A"/>
                </a:solidFill>
                <a:latin typeface="Times New Roman" panose="02020603050405020304" pitchFamily="18" charset="0"/>
                <a:ea typeface="Open Sans" pitchFamily="34" charset="-122"/>
                <a:cs typeface="Times New Roman" panose="02020603050405020304" pitchFamily="18" charset="0"/>
              </a:rPr>
              <a:t>To thoroughly test the implemented system against various forms of unauthorised access attempts.</a:t>
            </a:r>
            <a:endParaRPr lang="en-US" sz="2000" dirty="0">
              <a:latin typeface="Times New Roman" panose="02020603050405020304" pitchFamily="18" charset="0"/>
              <a:cs typeface="Times New Roman" panose="02020603050405020304" pitchFamily="18" charset="0"/>
            </a:endParaRPr>
          </a:p>
        </p:txBody>
      </p:sp>
      <p:pic>
        <p:nvPicPr>
          <p:cNvPr id="28" name="Picture 27" descr="A white background with black dots&#10;&#10;AI-generated content may be incorrect.">
            <a:extLst>
              <a:ext uri="{FF2B5EF4-FFF2-40B4-BE49-F238E27FC236}">
                <a16:creationId xmlns:a16="http://schemas.microsoft.com/office/drawing/2014/main" id="{0EAB6547-ADC4-A06A-B8FC-3FA1C39FCDEC}"/>
              </a:ext>
            </a:extLst>
          </p:cNvPr>
          <p:cNvPicPr>
            <a:picLocks noChangeAspect="1"/>
          </p:cNvPicPr>
          <p:nvPr/>
        </p:nvPicPr>
        <p:blipFill>
          <a:blip r:embed="rId13"/>
          <a:stretch>
            <a:fillRect/>
          </a:stretch>
        </p:blipFill>
        <p:spPr>
          <a:xfrm>
            <a:off x="12715807" y="7479029"/>
            <a:ext cx="1914593" cy="69348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21638" y="566976"/>
            <a:ext cx="10415111" cy="644366"/>
          </a:xfrm>
          <a:prstGeom prst="rect">
            <a:avLst/>
          </a:prstGeom>
          <a:noFill/>
          <a:ln/>
        </p:spPr>
        <p:txBody>
          <a:bodyPr wrap="none" lIns="0" tIns="0" rIns="0" bIns="0" rtlCol="0" anchor="t"/>
          <a:lstStyle/>
          <a:p>
            <a:pPr marL="0" indent="0" algn="l">
              <a:lnSpc>
                <a:spcPts val="5050"/>
              </a:lnSpc>
              <a:buNone/>
            </a:pPr>
            <a:r>
              <a:rPr lang="en-US" sz="4800" b="1" dirty="0">
                <a:solidFill>
                  <a:srgbClr val="403CCF"/>
                </a:solidFill>
                <a:latin typeface="Times New Roman" panose="02020603050405020304" pitchFamily="18" charset="0"/>
                <a:ea typeface="Libre Baskerville" pitchFamily="34" charset="-122"/>
                <a:cs typeface="Times New Roman" panose="02020603050405020304" pitchFamily="18" charset="0"/>
              </a:rPr>
              <a:t>Why Cryptography for Image Security?</a:t>
            </a:r>
            <a:endParaRPr lang="en-US" sz="4800" b="1" dirty="0">
              <a:latin typeface="Times New Roman" panose="02020603050405020304" pitchFamily="18" charset="0"/>
              <a:cs typeface="Times New Roman" panose="02020603050405020304" pitchFamily="18" charset="0"/>
            </a:endParaRPr>
          </a:p>
        </p:txBody>
      </p:sp>
      <p:pic>
        <p:nvPicPr>
          <p:cNvPr id="3" name="Image 0" descr="preencoded.png"/>
          <p:cNvPicPr>
            <a:picLocks noChangeAspect="1"/>
          </p:cNvPicPr>
          <p:nvPr/>
        </p:nvPicPr>
        <p:blipFill>
          <a:blip r:embed="rId3"/>
          <a:stretch>
            <a:fillRect/>
          </a:stretch>
        </p:blipFill>
        <p:spPr>
          <a:xfrm>
            <a:off x="721638" y="1752481"/>
            <a:ext cx="6342102" cy="6342102"/>
          </a:xfrm>
          <a:prstGeom prst="rect">
            <a:avLst/>
          </a:prstGeom>
        </p:spPr>
      </p:pic>
      <p:sp>
        <p:nvSpPr>
          <p:cNvPr id="4" name="Text 1"/>
          <p:cNvSpPr/>
          <p:nvPr/>
        </p:nvSpPr>
        <p:spPr>
          <a:xfrm>
            <a:off x="7663490" y="1980345"/>
            <a:ext cx="6342102" cy="659844"/>
          </a:xfrm>
          <a:prstGeom prst="rect">
            <a:avLst/>
          </a:prstGeom>
          <a:noFill/>
          <a:ln/>
        </p:spPr>
        <p:txBody>
          <a:bodyPr wrap="square" lIns="0" tIns="0" rIns="0" bIns="0" rtlCol="0" anchor="t"/>
          <a:lstStyle/>
          <a:p>
            <a:pPr marL="0" indent="0" algn="l">
              <a:lnSpc>
                <a:spcPts val="2550"/>
              </a:lnSpc>
              <a:buNone/>
            </a:pPr>
            <a:r>
              <a:rPr lang="en-US" sz="2400" dirty="0">
                <a:solidFill>
                  <a:srgbClr val="49495A"/>
                </a:solidFill>
                <a:latin typeface="Times New Roman" panose="02020603050405020304" pitchFamily="18" charset="0"/>
                <a:ea typeface="Open Sans" pitchFamily="34" charset="-122"/>
                <a:cs typeface="Times New Roman" panose="02020603050405020304" pitchFamily="18" charset="0"/>
              </a:rPr>
              <a:t>Cryptography provides a fundamental layer of security for digital data. For images, it offers several critical benefits:</a:t>
            </a:r>
            <a:endParaRPr lang="en-US" sz="2400" dirty="0">
              <a:latin typeface="Times New Roman" panose="02020603050405020304" pitchFamily="18" charset="0"/>
              <a:cs typeface="Times New Roman" panose="02020603050405020304" pitchFamily="18" charset="0"/>
            </a:endParaRPr>
          </a:p>
        </p:txBody>
      </p:sp>
      <p:sp>
        <p:nvSpPr>
          <p:cNvPr id="5" name="Text 2"/>
          <p:cNvSpPr/>
          <p:nvPr/>
        </p:nvSpPr>
        <p:spPr>
          <a:xfrm>
            <a:off x="7574280" y="3114373"/>
            <a:ext cx="6342102" cy="659844"/>
          </a:xfrm>
          <a:prstGeom prst="rect">
            <a:avLst/>
          </a:prstGeom>
          <a:noFill/>
          <a:ln/>
        </p:spPr>
        <p:txBody>
          <a:bodyPr wrap="square" lIns="0" tIns="0" rIns="0" bIns="0" rtlCol="0" anchor="t"/>
          <a:lstStyle/>
          <a:p>
            <a:pPr marL="342900" indent="-342900" algn="l">
              <a:lnSpc>
                <a:spcPts val="2550"/>
              </a:lnSpc>
              <a:buSzPct val="100000"/>
              <a:buChar char="•"/>
            </a:pPr>
            <a:r>
              <a:rPr lang="en-US" sz="2400" b="1" dirty="0">
                <a:solidFill>
                  <a:srgbClr val="49495A"/>
                </a:solidFill>
                <a:latin typeface="Times New Roman" panose="02020603050405020304" pitchFamily="18" charset="0"/>
                <a:ea typeface="Open Sans" pitchFamily="34" charset="-122"/>
                <a:cs typeface="Times New Roman" panose="02020603050405020304" pitchFamily="18" charset="0"/>
              </a:rPr>
              <a:t>Confidentiality:</a:t>
            </a:r>
            <a:r>
              <a:rPr lang="en-US" sz="2400" dirty="0">
                <a:solidFill>
                  <a:srgbClr val="49495A"/>
                </a:solidFill>
                <a:latin typeface="Times New Roman" panose="02020603050405020304" pitchFamily="18" charset="0"/>
                <a:ea typeface="Open Sans" pitchFamily="34" charset="-122"/>
                <a:cs typeface="Times New Roman" panose="02020603050405020304" pitchFamily="18" charset="0"/>
              </a:rPr>
              <a:t> Ensures only authorised individuals can view the image content.</a:t>
            </a:r>
            <a:endParaRPr lang="en-US" sz="2400" dirty="0">
              <a:latin typeface="Times New Roman" panose="02020603050405020304" pitchFamily="18" charset="0"/>
              <a:cs typeface="Times New Roman" panose="02020603050405020304" pitchFamily="18" charset="0"/>
            </a:endParaRPr>
          </a:p>
        </p:txBody>
      </p:sp>
      <p:sp>
        <p:nvSpPr>
          <p:cNvPr id="6" name="Text 3"/>
          <p:cNvSpPr/>
          <p:nvPr/>
        </p:nvSpPr>
        <p:spPr>
          <a:xfrm>
            <a:off x="7566660" y="3959717"/>
            <a:ext cx="6342102" cy="659844"/>
          </a:xfrm>
          <a:prstGeom prst="rect">
            <a:avLst/>
          </a:prstGeom>
          <a:noFill/>
          <a:ln/>
        </p:spPr>
        <p:txBody>
          <a:bodyPr wrap="square" lIns="0" tIns="0" rIns="0" bIns="0" rtlCol="0" anchor="t"/>
          <a:lstStyle/>
          <a:p>
            <a:pPr marL="342900" indent="-342900" algn="l">
              <a:lnSpc>
                <a:spcPts val="2550"/>
              </a:lnSpc>
              <a:buSzPct val="100000"/>
              <a:buChar char="•"/>
            </a:pPr>
            <a:r>
              <a:rPr lang="en-US" sz="2400" b="1" dirty="0">
                <a:solidFill>
                  <a:srgbClr val="49495A"/>
                </a:solidFill>
                <a:latin typeface="Times New Roman" panose="02020603050405020304" pitchFamily="18" charset="0"/>
                <a:ea typeface="Open Sans" pitchFamily="34" charset="-122"/>
                <a:cs typeface="Times New Roman" panose="02020603050405020304" pitchFamily="18" charset="0"/>
              </a:rPr>
              <a:t>Integrity:</a:t>
            </a:r>
            <a:r>
              <a:rPr lang="en-US" sz="2400" dirty="0">
                <a:solidFill>
                  <a:srgbClr val="49495A"/>
                </a:solidFill>
                <a:latin typeface="Times New Roman" panose="02020603050405020304" pitchFamily="18" charset="0"/>
                <a:ea typeface="Open Sans" pitchFamily="34" charset="-122"/>
                <a:cs typeface="Times New Roman" panose="02020603050405020304" pitchFamily="18" charset="0"/>
              </a:rPr>
              <a:t> Detects any unauthorised alteration or tampering of the image data.</a:t>
            </a:r>
            <a:endParaRPr lang="en-US" sz="2400" dirty="0">
              <a:latin typeface="Times New Roman" panose="02020603050405020304" pitchFamily="18" charset="0"/>
              <a:cs typeface="Times New Roman" panose="02020603050405020304" pitchFamily="18" charset="0"/>
            </a:endParaRPr>
          </a:p>
        </p:txBody>
      </p:sp>
      <p:sp>
        <p:nvSpPr>
          <p:cNvPr id="7" name="Text 4"/>
          <p:cNvSpPr/>
          <p:nvPr/>
        </p:nvSpPr>
        <p:spPr>
          <a:xfrm>
            <a:off x="7574280" y="4751363"/>
            <a:ext cx="6342102" cy="659844"/>
          </a:xfrm>
          <a:prstGeom prst="rect">
            <a:avLst/>
          </a:prstGeom>
          <a:noFill/>
          <a:ln/>
        </p:spPr>
        <p:txBody>
          <a:bodyPr wrap="square" lIns="0" tIns="0" rIns="0" bIns="0" rtlCol="0" anchor="t"/>
          <a:lstStyle/>
          <a:p>
            <a:pPr marL="342900" indent="-342900" algn="l">
              <a:lnSpc>
                <a:spcPts val="2550"/>
              </a:lnSpc>
              <a:buSzPct val="100000"/>
              <a:buChar char="•"/>
            </a:pPr>
            <a:r>
              <a:rPr lang="en-US" sz="2400" b="1" dirty="0">
                <a:solidFill>
                  <a:srgbClr val="49495A"/>
                </a:solidFill>
                <a:latin typeface="Times New Roman" panose="02020603050405020304" pitchFamily="18" charset="0"/>
                <a:ea typeface="Open Sans" pitchFamily="34" charset="-122"/>
                <a:cs typeface="Times New Roman" panose="02020603050405020304" pitchFamily="18" charset="0"/>
              </a:rPr>
              <a:t>Authentication:</a:t>
            </a:r>
            <a:r>
              <a:rPr lang="en-US" sz="2400" dirty="0">
                <a:solidFill>
                  <a:srgbClr val="49495A"/>
                </a:solidFill>
                <a:latin typeface="Times New Roman" panose="02020603050405020304" pitchFamily="18" charset="0"/>
                <a:ea typeface="Open Sans" pitchFamily="34" charset="-122"/>
                <a:cs typeface="Times New Roman" panose="02020603050405020304" pitchFamily="18" charset="0"/>
              </a:rPr>
              <a:t> Verifies the sender's identity, preventing impersonation.</a:t>
            </a:r>
            <a:endParaRPr lang="en-US" sz="2400" dirty="0">
              <a:latin typeface="Times New Roman" panose="02020603050405020304" pitchFamily="18" charset="0"/>
              <a:cs typeface="Times New Roman" panose="02020603050405020304" pitchFamily="18" charset="0"/>
            </a:endParaRPr>
          </a:p>
        </p:txBody>
      </p:sp>
      <p:sp>
        <p:nvSpPr>
          <p:cNvPr id="8" name="Text 5"/>
          <p:cNvSpPr/>
          <p:nvPr/>
        </p:nvSpPr>
        <p:spPr>
          <a:xfrm>
            <a:off x="7566660" y="5596707"/>
            <a:ext cx="6342102" cy="659844"/>
          </a:xfrm>
          <a:prstGeom prst="rect">
            <a:avLst/>
          </a:prstGeom>
          <a:noFill/>
          <a:ln/>
        </p:spPr>
        <p:txBody>
          <a:bodyPr wrap="square" lIns="0" tIns="0" rIns="0" bIns="0" rtlCol="0" anchor="t"/>
          <a:lstStyle/>
          <a:p>
            <a:pPr marL="342900" indent="-342900" algn="l">
              <a:lnSpc>
                <a:spcPts val="2550"/>
              </a:lnSpc>
              <a:buSzPct val="100000"/>
              <a:buChar char="•"/>
            </a:pPr>
            <a:r>
              <a:rPr lang="en-US" sz="2400" b="1" dirty="0">
                <a:solidFill>
                  <a:srgbClr val="49495A"/>
                </a:solidFill>
                <a:latin typeface="Times New Roman" panose="02020603050405020304" pitchFamily="18" charset="0"/>
                <a:ea typeface="Open Sans" pitchFamily="34" charset="-122"/>
                <a:cs typeface="Times New Roman" panose="02020603050405020304" pitchFamily="18" charset="0"/>
              </a:rPr>
              <a:t>Non-repudiation:</a:t>
            </a:r>
            <a:r>
              <a:rPr lang="en-US" sz="2400" dirty="0">
                <a:solidFill>
                  <a:srgbClr val="49495A"/>
                </a:solidFill>
                <a:latin typeface="Times New Roman" panose="02020603050405020304" pitchFamily="18" charset="0"/>
                <a:ea typeface="Open Sans" pitchFamily="34" charset="-122"/>
                <a:cs typeface="Times New Roman" panose="02020603050405020304" pitchFamily="18" charset="0"/>
              </a:rPr>
              <a:t> Prevents senders from denying having sent the image.</a:t>
            </a:r>
            <a:endParaRPr lang="en-US" sz="2400" dirty="0">
              <a:latin typeface="Times New Roman" panose="02020603050405020304" pitchFamily="18" charset="0"/>
              <a:cs typeface="Times New Roman" panose="02020603050405020304" pitchFamily="18" charset="0"/>
            </a:endParaRPr>
          </a:p>
        </p:txBody>
      </p:sp>
      <p:sp>
        <p:nvSpPr>
          <p:cNvPr id="9" name="Text 6"/>
          <p:cNvSpPr/>
          <p:nvPr/>
        </p:nvSpPr>
        <p:spPr>
          <a:xfrm>
            <a:off x="7604415" y="6522592"/>
            <a:ext cx="6342102" cy="659844"/>
          </a:xfrm>
          <a:prstGeom prst="rect">
            <a:avLst/>
          </a:prstGeom>
          <a:noFill/>
          <a:ln/>
        </p:spPr>
        <p:txBody>
          <a:bodyPr wrap="square" lIns="0" tIns="0" rIns="0" bIns="0" rtlCol="0" anchor="t"/>
          <a:lstStyle/>
          <a:p>
            <a:pPr marL="0" indent="0" algn="l">
              <a:lnSpc>
                <a:spcPts val="2550"/>
              </a:lnSpc>
              <a:buNone/>
            </a:pPr>
            <a:r>
              <a:rPr lang="en-US" sz="2400" dirty="0">
                <a:solidFill>
                  <a:srgbClr val="49495A"/>
                </a:solidFill>
                <a:latin typeface="Times New Roman" panose="02020603050405020304" pitchFamily="18" charset="0"/>
                <a:ea typeface="Open Sans" pitchFamily="34" charset="-122"/>
                <a:cs typeface="Times New Roman" panose="02020603050405020304" pitchFamily="18" charset="0"/>
              </a:rPr>
              <a:t>These principles are crucial for protecting sensitive visual information in diverse applications.</a:t>
            </a:r>
            <a:endParaRPr lang="en-US" sz="2400" dirty="0">
              <a:latin typeface="Times New Roman" panose="02020603050405020304" pitchFamily="18" charset="0"/>
              <a:cs typeface="Times New Roman" panose="02020603050405020304" pitchFamily="18" charset="0"/>
            </a:endParaRPr>
          </a:p>
        </p:txBody>
      </p:sp>
      <p:pic>
        <p:nvPicPr>
          <p:cNvPr id="11" name="Picture 10" descr="A white background with black dots&#10;&#10;AI-generated content may be incorrect.">
            <a:extLst>
              <a:ext uri="{FF2B5EF4-FFF2-40B4-BE49-F238E27FC236}">
                <a16:creationId xmlns:a16="http://schemas.microsoft.com/office/drawing/2014/main" id="{793F413C-F6E7-2AD3-25AA-8E24AE153BB6}"/>
              </a:ext>
            </a:extLst>
          </p:cNvPr>
          <p:cNvPicPr>
            <a:picLocks noChangeAspect="1"/>
          </p:cNvPicPr>
          <p:nvPr/>
        </p:nvPicPr>
        <p:blipFill>
          <a:blip r:embed="rId4"/>
          <a:stretch>
            <a:fillRect/>
          </a:stretch>
        </p:blipFill>
        <p:spPr>
          <a:xfrm>
            <a:off x="12611032" y="7581899"/>
            <a:ext cx="2019368" cy="56005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870138" y="244867"/>
            <a:ext cx="7801451" cy="1198483"/>
          </a:xfrm>
          <a:prstGeom prst="rect">
            <a:avLst/>
          </a:prstGeom>
          <a:noFill/>
          <a:ln/>
        </p:spPr>
        <p:txBody>
          <a:bodyPr wrap="square" lIns="0" tIns="0" rIns="0" bIns="0" rtlCol="0" anchor="t"/>
          <a:lstStyle/>
          <a:p>
            <a:pPr marL="0" indent="0" algn="l">
              <a:lnSpc>
                <a:spcPts val="4700"/>
              </a:lnSpc>
              <a:buNone/>
            </a:pPr>
            <a:r>
              <a:rPr lang="en-US" sz="4400" b="1" dirty="0">
                <a:solidFill>
                  <a:srgbClr val="403CCF"/>
                </a:solidFill>
                <a:latin typeface="Times New Roman" panose="02020603050405020304" pitchFamily="18" charset="0"/>
                <a:ea typeface="Libre Baskerville" pitchFamily="34" charset="-122"/>
                <a:cs typeface="Times New Roman" panose="02020603050405020304" pitchFamily="18" charset="0"/>
              </a:rPr>
              <a:t>Cryptographic Technique Used: AES via Fernet</a:t>
            </a:r>
            <a:endParaRPr lang="en-US" sz="4400" b="1" dirty="0">
              <a:latin typeface="Times New Roman" panose="02020603050405020304" pitchFamily="18" charset="0"/>
              <a:cs typeface="Times New Roman" panose="02020603050405020304" pitchFamily="18" charset="0"/>
            </a:endParaRPr>
          </a:p>
        </p:txBody>
      </p:sp>
      <p:sp>
        <p:nvSpPr>
          <p:cNvPr id="4" name="Text 1"/>
          <p:cNvSpPr/>
          <p:nvPr/>
        </p:nvSpPr>
        <p:spPr>
          <a:xfrm>
            <a:off x="6154221" y="1746543"/>
            <a:ext cx="7801451" cy="613648"/>
          </a:xfrm>
          <a:prstGeom prst="rect">
            <a:avLst/>
          </a:prstGeom>
          <a:noFill/>
          <a:ln/>
        </p:spPr>
        <p:txBody>
          <a:bodyPr wrap="square" lIns="0" tIns="0" rIns="0" bIns="0" rtlCol="0" anchor="t"/>
          <a:lstStyle/>
          <a:p>
            <a:pPr marL="0" indent="0" algn="l">
              <a:lnSpc>
                <a:spcPts val="2400"/>
              </a:lnSpc>
              <a:buNone/>
            </a:pPr>
            <a:r>
              <a:rPr lang="en-US" sz="2000" dirty="0">
                <a:solidFill>
                  <a:srgbClr val="49495A"/>
                </a:solidFill>
                <a:latin typeface="Times New Roman" panose="02020603050405020304" pitchFamily="18" charset="0"/>
                <a:ea typeface="Open Sans" pitchFamily="34" charset="-122"/>
                <a:cs typeface="Times New Roman" panose="02020603050405020304" pitchFamily="18" charset="0"/>
              </a:rPr>
              <a:t>This project employs the </a:t>
            </a:r>
            <a:r>
              <a:rPr lang="en-US" sz="2000" b="1" dirty="0">
                <a:solidFill>
                  <a:srgbClr val="49495A"/>
                </a:solidFill>
                <a:latin typeface="Times New Roman" panose="02020603050405020304" pitchFamily="18" charset="0"/>
                <a:ea typeface="Open Sans" pitchFamily="34" charset="-122"/>
                <a:cs typeface="Times New Roman" panose="02020603050405020304" pitchFamily="18" charset="0"/>
              </a:rPr>
              <a:t>Advanced Encryption Standard (AES)</a:t>
            </a:r>
            <a:r>
              <a:rPr lang="en-US" sz="2000" dirty="0">
                <a:solidFill>
                  <a:srgbClr val="49495A"/>
                </a:solidFill>
                <a:latin typeface="Times New Roman" panose="02020603050405020304" pitchFamily="18" charset="0"/>
                <a:ea typeface="Open Sans" pitchFamily="34" charset="-122"/>
                <a:cs typeface="Times New Roman" panose="02020603050405020304" pitchFamily="18" charset="0"/>
              </a:rPr>
              <a:t> algorithm, implemented through the </a:t>
            </a:r>
            <a:r>
              <a:rPr lang="en-US" sz="2000" b="1" dirty="0">
                <a:solidFill>
                  <a:srgbClr val="49495A"/>
                </a:solidFill>
                <a:latin typeface="Times New Roman" panose="02020603050405020304" pitchFamily="18" charset="0"/>
                <a:ea typeface="Open Sans" pitchFamily="34" charset="-122"/>
                <a:cs typeface="Times New Roman" panose="02020603050405020304" pitchFamily="18" charset="0"/>
              </a:rPr>
              <a:t>Fernet</a:t>
            </a:r>
            <a:r>
              <a:rPr lang="en-US" sz="2000" dirty="0">
                <a:solidFill>
                  <a:srgbClr val="49495A"/>
                </a:solidFill>
                <a:latin typeface="Times New Roman" panose="02020603050405020304" pitchFamily="18" charset="0"/>
                <a:ea typeface="Open Sans" pitchFamily="34" charset="-122"/>
                <a:cs typeface="Times New Roman" panose="02020603050405020304" pitchFamily="18" charset="0"/>
              </a:rPr>
              <a:t> module in Python's cryptography library.</a:t>
            </a:r>
            <a:endParaRPr lang="en-US" sz="2000" dirty="0">
              <a:latin typeface="Times New Roman" panose="02020603050405020304" pitchFamily="18" charset="0"/>
              <a:cs typeface="Times New Roman" panose="02020603050405020304" pitchFamily="18" charset="0"/>
            </a:endParaRPr>
          </a:p>
        </p:txBody>
      </p:sp>
      <p:sp>
        <p:nvSpPr>
          <p:cNvPr id="5" name="Shape 2"/>
          <p:cNvSpPr/>
          <p:nvPr/>
        </p:nvSpPr>
        <p:spPr>
          <a:xfrm>
            <a:off x="6157674" y="2844522"/>
            <a:ext cx="3804880" cy="3252668"/>
          </a:xfrm>
          <a:prstGeom prst="roundRect">
            <a:avLst>
              <a:gd name="adj" fmla="val 885"/>
            </a:avLst>
          </a:prstGeom>
          <a:solidFill>
            <a:srgbClr val="EAE8F3"/>
          </a:solidFill>
          <a:ln/>
        </p:spPr>
      </p:sp>
      <p:sp>
        <p:nvSpPr>
          <p:cNvPr id="6" name="Text 3"/>
          <p:cNvSpPr/>
          <p:nvPr/>
        </p:nvSpPr>
        <p:spPr>
          <a:xfrm>
            <a:off x="6349365" y="3036213"/>
            <a:ext cx="3421499" cy="599361"/>
          </a:xfrm>
          <a:prstGeom prst="rect">
            <a:avLst/>
          </a:prstGeom>
          <a:noFill/>
          <a:ln/>
        </p:spPr>
        <p:txBody>
          <a:bodyPr wrap="square" lIns="0" tIns="0" rIns="0" bIns="0" rtlCol="0" anchor="t"/>
          <a:lstStyle/>
          <a:p>
            <a:pPr marL="0" indent="0" algn="l">
              <a:lnSpc>
                <a:spcPts val="2350"/>
              </a:lnSpc>
              <a:buNone/>
            </a:pPr>
            <a:r>
              <a:rPr lang="en-US" sz="2800" dirty="0">
                <a:solidFill>
                  <a:srgbClr val="49495A"/>
                </a:solidFill>
                <a:latin typeface="Times New Roman" panose="02020603050405020304" pitchFamily="18" charset="0"/>
                <a:ea typeface="Libre Baskerville" pitchFamily="34" charset="-122"/>
                <a:cs typeface="Times New Roman" panose="02020603050405020304" pitchFamily="18" charset="0"/>
              </a:rPr>
              <a:t>AES (Advanced Encryption Standard)</a:t>
            </a:r>
            <a:endParaRPr lang="en-US" sz="2800" dirty="0">
              <a:latin typeface="Times New Roman" panose="02020603050405020304" pitchFamily="18" charset="0"/>
              <a:cs typeface="Times New Roman" panose="02020603050405020304" pitchFamily="18" charset="0"/>
            </a:endParaRPr>
          </a:p>
        </p:txBody>
      </p:sp>
      <p:sp>
        <p:nvSpPr>
          <p:cNvPr id="7" name="Text 4"/>
          <p:cNvSpPr/>
          <p:nvPr/>
        </p:nvSpPr>
        <p:spPr>
          <a:xfrm>
            <a:off x="6349365" y="3750588"/>
            <a:ext cx="3421499" cy="1534120"/>
          </a:xfrm>
          <a:prstGeom prst="rect">
            <a:avLst/>
          </a:prstGeom>
          <a:noFill/>
          <a:ln/>
        </p:spPr>
        <p:txBody>
          <a:bodyPr wrap="square" lIns="0" tIns="0" rIns="0" bIns="0" rtlCol="0" anchor="t"/>
          <a:lstStyle/>
          <a:p>
            <a:pPr marL="0" indent="0" algn="l">
              <a:lnSpc>
                <a:spcPts val="2400"/>
              </a:lnSpc>
              <a:buNone/>
            </a:pPr>
            <a:r>
              <a:rPr lang="en-US" sz="2000" dirty="0">
                <a:solidFill>
                  <a:srgbClr val="49495A"/>
                </a:solidFill>
                <a:latin typeface="Times New Roman" panose="02020603050405020304" pitchFamily="18" charset="0"/>
                <a:ea typeface="Open Sans" pitchFamily="34" charset="-122"/>
                <a:cs typeface="Times New Roman" panose="02020603050405020304" pitchFamily="18" charset="0"/>
              </a:rPr>
              <a:t>A symmetric block cipher widely adopted globally for its high security and efficiency. It encrypts and decrypts data in blocks using a single secret key.</a:t>
            </a:r>
            <a:endParaRPr lang="en-US" sz="2000" dirty="0">
              <a:latin typeface="Times New Roman" panose="02020603050405020304" pitchFamily="18" charset="0"/>
              <a:cs typeface="Times New Roman" panose="02020603050405020304" pitchFamily="18" charset="0"/>
            </a:endParaRPr>
          </a:p>
        </p:txBody>
      </p:sp>
      <p:sp>
        <p:nvSpPr>
          <p:cNvPr id="8" name="Shape 5"/>
          <p:cNvSpPr/>
          <p:nvPr/>
        </p:nvSpPr>
        <p:spPr>
          <a:xfrm>
            <a:off x="10154245" y="2844522"/>
            <a:ext cx="3804880" cy="3252668"/>
          </a:xfrm>
          <a:prstGeom prst="roundRect">
            <a:avLst>
              <a:gd name="adj" fmla="val 885"/>
            </a:avLst>
          </a:prstGeom>
          <a:solidFill>
            <a:srgbClr val="EAE8F3"/>
          </a:solidFill>
          <a:ln/>
        </p:spPr>
      </p:sp>
      <p:sp>
        <p:nvSpPr>
          <p:cNvPr id="9" name="Text 6"/>
          <p:cNvSpPr/>
          <p:nvPr/>
        </p:nvSpPr>
        <p:spPr>
          <a:xfrm>
            <a:off x="10345936" y="3036213"/>
            <a:ext cx="2397443" cy="299680"/>
          </a:xfrm>
          <a:prstGeom prst="rect">
            <a:avLst/>
          </a:prstGeom>
          <a:noFill/>
          <a:ln/>
        </p:spPr>
        <p:txBody>
          <a:bodyPr wrap="none" lIns="0" tIns="0" rIns="0" bIns="0" rtlCol="0" anchor="t"/>
          <a:lstStyle/>
          <a:p>
            <a:pPr marL="0" indent="0" algn="l">
              <a:lnSpc>
                <a:spcPts val="2350"/>
              </a:lnSpc>
              <a:buNone/>
            </a:pPr>
            <a:r>
              <a:rPr lang="en-US" sz="2800" dirty="0">
                <a:solidFill>
                  <a:srgbClr val="49495A"/>
                </a:solidFill>
                <a:latin typeface="Times New Roman" panose="02020603050405020304" pitchFamily="18" charset="0"/>
                <a:ea typeface="Libre Baskerville" pitchFamily="34" charset="-122"/>
                <a:cs typeface="Times New Roman" panose="02020603050405020304" pitchFamily="18" charset="0"/>
              </a:rPr>
              <a:t>Fernet</a:t>
            </a:r>
            <a:endParaRPr lang="en-US" sz="2800" dirty="0">
              <a:latin typeface="Times New Roman" panose="02020603050405020304" pitchFamily="18" charset="0"/>
              <a:cs typeface="Times New Roman" panose="02020603050405020304" pitchFamily="18" charset="0"/>
            </a:endParaRPr>
          </a:p>
        </p:txBody>
      </p:sp>
      <p:sp>
        <p:nvSpPr>
          <p:cNvPr id="10" name="Text 7"/>
          <p:cNvSpPr/>
          <p:nvPr/>
        </p:nvSpPr>
        <p:spPr>
          <a:xfrm>
            <a:off x="10345936" y="3450908"/>
            <a:ext cx="3421499" cy="2454593"/>
          </a:xfrm>
          <a:prstGeom prst="rect">
            <a:avLst/>
          </a:prstGeom>
          <a:noFill/>
          <a:ln/>
        </p:spPr>
        <p:txBody>
          <a:bodyPr wrap="square" lIns="0" tIns="0" rIns="0" bIns="0" rtlCol="0" anchor="t"/>
          <a:lstStyle/>
          <a:p>
            <a:pPr marL="0" indent="0" algn="l">
              <a:lnSpc>
                <a:spcPts val="2400"/>
              </a:lnSpc>
              <a:buNone/>
            </a:pPr>
            <a:r>
              <a:rPr lang="en-US" sz="2000" dirty="0">
                <a:solidFill>
                  <a:srgbClr val="49495A"/>
                </a:solidFill>
                <a:latin typeface="Times New Roman" panose="02020603050405020304" pitchFamily="18" charset="0"/>
                <a:ea typeface="Open Sans" pitchFamily="34" charset="-122"/>
                <a:cs typeface="Times New Roman" panose="02020603050405020304" pitchFamily="18" charset="0"/>
              </a:rPr>
              <a:t>A high-level cryptographic primitive that implements authenticated encryption (symmetric encryption combined with a message authentication code). Fernet ensures both the privacy and authenticity of the encrypted data, making it tamper-proof.</a:t>
            </a:r>
            <a:endParaRPr lang="en-US" sz="2000" dirty="0">
              <a:latin typeface="Times New Roman" panose="02020603050405020304" pitchFamily="18" charset="0"/>
              <a:cs typeface="Times New Roman" panose="02020603050405020304" pitchFamily="18" charset="0"/>
            </a:endParaRPr>
          </a:p>
        </p:txBody>
      </p:sp>
      <p:sp>
        <p:nvSpPr>
          <p:cNvPr id="11" name="Shape 8"/>
          <p:cNvSpPr/>
          <p:nvPr/>
        </p:nvSpPr>
        <p:spPr>
          <a:xfrm>
            <a:off x="6157674" y="6288881"/>
            <a:ext cx="7801451" cy="1411724"/>
          </a:xfrm>
          <a:prstGeom prst="roundRect">
            <a:avLst>
              <a:gd name="adj" fmla="val 2038"/>
            </a:avLst>
          </a:prstGeom>
          <a:solidFill>
            <a:srgbClr val="EAE8F3"/>
          </a:solidFill>
          <a:ln/>
        </p:spPr>
      </p:sp>
      <p:sp>
        <p:nvSpPr>
          <p:cNvPr id="12" name="Text 9"/>
          <p:cNvSpPr/>
          <p:nvPr/>
        </p:nvSpPr>
        <p:spPr>
          <a:xfrm>
            <a:off x="6349365" y="6480572"/>
            <a:ext cx="3705582" cy="299680"/>
          </a:xfrm>
          <a:prstGeom prst="rect">
            <a:avLst/>
          </a:prstGeom>
          <a:noFill/>
          <a:ln/>
        </p:spPr>
        <p:txBody>
          <a:bodyPr wrap="none" lIns="0" tIns="0" rIns="0" bIns="0" rtlCol="0" anchor="t"/>
          <a:lstStyle/>
          <a:p>
            <a:pPr marL="0" indent="0" algn="l">
              <a:lnSpc>
                <a:spcPts val="2350"/>
              </a:lnSpc>
              <a:buNone/>
            </a:pPr>
            <a:r>
              <a:rPr lang="en-US" sz="2800" dirty="0">
                <a:solidFill>
                  <a:srgbClr val="49495A"/>
                </a:solidFill>
                <a:latin typeface="Times New Roman" panose="02020603050405020304" pitchFamily="18" charset="0"/>
                <a:ea typeface="Libre Baskerville" pitchFamily="34" charset="-122"/>
                <a:cs typeface="Times New Roman" panose="02020603050405020304" pitchFamily="18" charset="0"/>
              </a:rPr>
              <a:t>Symmetric Key Cryptography</a:t>
            </a:r>
            <a:endParaRPr lang="en-US" sz="2800" dirty="0">
              <a:latin typeface="Times New Roman" panose="02020603050405020304" pitchFamily="18" charset="0"/>
              <a:cs typeface="Times New Roman" panose="02020603050405020304" pitchFamily="18" charset="0"/>
            </a:endParaRPr>
          </a:p>
        </p:txBody>
      </p:sp>
      <p:sp>
        <p:nvSpPr>
          <p:cNvPr id="13" name="Text 10"/>
          <p:cNvSpPr/>
          <p:nvPr/>
        </p:nvSpPr>
        <p:spPr>
          <a:xfrm>
            <a:off x="6349365" y="6895267"/>
            <a:ext cx="7418070" cy="613648"/>
          </a:xfrm>
          <a:prstGeom prst="rect">
            <a:avLst/>
          </a:prstGeom>
          <a:noFill/>
          <a:ln/>
        </p:spPr>
        <p:txBody>
          <a:bodyPr wrap="square" lIns="0" tIns="0" rIns="0" bIns="0" rtlCol="0" anchor="t"/>
          <a:lstStyle/>
          <a:p>
            <a:pPr marL="0" indent="0" algn="l">
              <a:lnSpc>
                <a:spcPts val="2400"/>
              </a:lnSpc>
              <a:buNone/>
            </a:pPr>
            <a:r>
              <a:rPr lang="en-US" sz="2000" dirty="0">
                <a:solidFill>
                  <a:srgbClr val="49495A"/>
                </a:solidFill>
                <a:latin typeface="Times New Roman" panose="02020603050405020304" pitchFamily="18" charset="0"/>
                <a:ea typeface="Open Sans" pitchFamily="34" charset="-122"/>
                <a:cs typeface="Times New Roman" panose="02020603050405020304" pitchFamily="18" charset="0"/>
              </a:rPr>
              <a:t>Uses the same secret key for both encryption and decryption, simplifying key management for closed systems.</a:t>
            </a:r>
            <a:endParaRPr lang="en-US" sz="2000" dirty="0">
              <a:latin typeface="Times New Roman" panose="02020603050405020304" pitchFamily="18" charset="0"/>
              <a:cs typeface="Times New Roman" panose="02020603050405020304" pitchFamily="18" charset="0"/>
            </a:endParaRPr>
          </a:p>
        </p:txBody>
      </p:sp>
      <p:pic>
        <p:nvPicPr>
          <p:cNvPr id="15" name="Picture 14" descr="A white background with black dots&#10;&#10;AI-generated content may be incorrect.">
            <a:extLst>
              <a:ext uri="{FF2B5EF4-FFF2-40B4-BE49-F238E27FC236}">
                <a16:creationId xmlns:a16="http://schemas.microsoft.com/office/drawing/2014/main" id="{DAF6583E-D77B-3652-44F5-479CB2884294}"/>
              </a:ext>
            </a:extLst>
          </p:cNvPr>
          <p:cNvPicPr>
            <a:picLocks noChangeAspect="1"/>
          </p:cNvPicPr>
          <p:nvPr/>
        </p:nvPicPr>
        <p:blipFill>
          <a:blip r:embed="rId4"/>
          <a:stretch>
            <a:fillRect/>
          </a:stretch>
        </p:blipFill>
        <p:spPr>
          <a:xfrm>
            <a:off x="12301045" y="7815620"/>
            <a:ext cx="2329355" cy="30920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28424" y="572333"/>
            <a:ext cx="10983158" cy="650319"/>
          </a:xfrm>
          <a:prstGeom prst="rect">
            <a:avLst/>
          </a:prstGeom>
          <a:noFill/>
          <a:ln/>
        </p:spPr>
        <p:txBody>
          <a:bodyPr wrap="none" lIns="0" tIns="0" rIns="0" bIns="0" rtlCol="0" anchor="t"/>
          <a:lstStyle/>
          <a:p>
            <a:pPr marL="0" indent="0" algn="l">
              <a:lnSpc>
                <a:spcPts val="5100"/>
              </a:lnSpc>
              <a:buNone/>
            </a:pPr>
            <a:r>
              <a:rPr lang="en-US" sz="4800" dirty="0">
                <a:solidFill>
                  <a:srgbClr val="403CCF"/>
                </a:solidFill>
                <a:latin typeface="Times New Roman" panose="02020603050405020304" pitchFamily="18" charset="0"/>
                <a:ea typeface="Libre Baskerville" pitchFamily="34" charset="-122"/>
                <a:cs typeface="Times New Roman" panose="02020603050405020304" pitchFamily="18" charset="0"/>
              </a:rPr>
              <a:t>System Architecture / Workflow Diagram</a:t>
            </a:r>
            <a:endParaRPr lang="en-US" sz="4800" dirty="0">
              <a:latin typeface="Times New Roman" panose="02020603050405020304" pitchFamily="18" charset="0"/>
              <a:cs typeface="Times New Roman" panose="02020603050405020304" pitchFamily="18" charset="0"/>
            </a:endParaRPr>
          </a:p>
        </p:txBody>
      </p:sp>
      <p:pic>
        <p:nvPicPr>
          <p:cNvPr id="3" name="Image 0" descr="preencoded.png"/>
          <p:cNvPicPr>
            <a:picLocks noChangeAspect="1"/>
          </p:cNvPicPr>
          <p:nvPr/>
        </p:nvPicPr>
        <p:blipFill>
          <a:blip r:embed="rId3"/>
          <a:stretch>
            <a:fillRect/>
          </a:stretch>
        </p:blipFill>
        <p:spPr>
          <a:xfrm>
            <a:off x="728424" y="1545604"/>
            <a:ext cx="13064966" cy="5633918"/>
          </a:xfrm>
          <a:prstGeom prst="rect">
            <a:avLst/>
          </a:prstGeom>
        </p:spPr>
      </p:pic>
      <p:sp>
        <p:nvSpPr>
          <p:cNvPr id="4" name="Text 1"/>
          <p:cNvSpPr/>
          <p:nvPr/>
        </p:nvSpPr>
        <p:spPr>
          <a:xfrm>
            <a:off x="1661849" y="6204412"/>
            <a:ext cx="2964003" cy="370500"/>
          </a:xfrm>
          <a:prstGeom prst="rect">
            <a:avLst/>
          </a:prstGeom>
          <a:noFill/>
          <a:ln/>
        </p:spPr>
        <p:txBody>
          <a:bodyPr wrap="none" lIns="0" tIns="0" rIns="0" bIns="0" rtlCol="0" anchor="t"/>
          <a:lstStyle/>
          <a:p>
            <a:pPr marL="0" indent="0" algn="l">
              <a:lnSpc>
                <a:spcPts val="1650"/>
              </a:lnSpc>
              <a:buNone/>
            </a:pPr>
            <a:r>
              <a:rPr lang="en-US" sz="2800" dirty="0">
                <a:solidFill>
                  <a:srgbClr val="FFFFFF"/>
                </a:solidFill>
                <a:latin typeface="Times New Roman" panose="02020603050405020304" pitchFamily="18" charset="0"/>
                <a:ea typeface="Libre Baskerville" pitchFamily="34" charset="-122"/>
                <a:cs typeface="Times New Roman" panose="02020603050405020304" pitchFamily="18" charset="0"/>
              </a:rPr>
              <a:t>Decryption</a:t>
            </a:r>
            <a:endParaRPr lang="en-US" sz="2800" dirty="0">
              <a:latin typeface="Times New Roman" panose="02020603050405020304" pitchFamily="18" charset="0"/>
              <a:cs typeface="Times New Roman" panose="02020603050405020304" pitchFamily="18" charset="0"/>
            </a:endParaRPr>
          </a:p>
        </p:txBody>
      </p:sp>
      <p:sp>
        <p:nvSpPr>
          <p:cNvPr id="5" name="Text 2"/>
          <p:cNvSpPr/>
          <p:nvPr/>
        </p:nvSpPr>
        <p:spPr>
          <a:xfrm>
            <a:off x="1661849" y="4900251"/>
            <a:ext cx="2964003" cy="370500"/>
          </a:xfrm>
          <a:prstGeom prst="rect">
            <a:avLst/>
          </a:prstGeom>
          <a:noFill/>
          <a:ln/>
        </p:spPr>
        <p:txBody>
          <a:bodyPr wrap="none" lIns="0" tIns="0" rIns="0" bIns="0" rtlCol="0" anchor="t"/>
          <a:lstStyle/>
          <a:p>
            <a:pPr marL="0" indent="0" algn="l">
              <a:lnSpc>
                <a:spcPts val="1650"/>
              </a:lnSpc>
              <a:buNone/>
            </a:pPr>
            <a:r>
              <a:rPr lang="en-US" sz="2800" dirty="0">
                <a:solidFill>
                  <a:srgbClr val="FFFFFF"/>
                </a:solidFill>
                <a:latin typeface="Times New Roman" panose="02020603050405020304" pitchFamily="18" charset="0"/>
                <a:ea typeface="Libre Baskerville" pitchFamily="34" charset="-122"/>
                <a:cs typeface="Times New Roman" panose="02020603050405020304" pitchFamily="18" charset="0"/>
              </a:rPr>
              <a:t>Encrypted Data</a:t>
            </a:r>
            <a:endParaRPr lang="en-US" sz="2800" dirty="0">
              <a:latin typeface="Times New Roman" panose="02020603050405020304" pitchFamily="18" charset="0"/>
              <a:cs typeface="Times New Roman" panose="02020603050405020304" pitchFamily="18" charset="0"/>
            </a:endParaRPr>
          </a:p>
        </p:txBody>
      </p:sp>
      <p:sp>
        <p:nvSpPr>
          <p:cNvPr id="6" name="Text 3"/>
          <p:cNvSpPr/>
          <p:nvPr/>
        </p:nvSpPr>
        <p:spPr>
          <a:xfrm>
            <a:off x="1661849" y="3609263"/>
            <a:ext cx="2964003" cy="370501"/>
          </a:xfrm>
          <a:prstGeom prst="rect">
            <a:avLst/>
          </a:prstGeom>
          <a:noFill/>
          <a:ln/>
        </p:spPr>
        <p:txBody>
          <a:bodyPr wrap="none" lIns="0" tIns="0" rIns="0" bIns="0" rtlCol="0" anchor="t"/>
          <a:lstStyle/>
          <a:p>
            <a:pPr marL="0" indent="0" algn="l">
              <a:lnSpc>
                <a:spcPts val="1650"/>
              </a:lnSpc>
              <a:buNone/>
            </a:pPr>
            <a:r>
              <a:rPr lang="en-US" sz="2800" dirty="0">
                <a:solidFill>
                  <a:srgbClr val="FFFFFF"/>
                </a:solidFill>
                <a:latin typeface="Times New Roman" panose="02020603050405020304" pitchFamily="18" charset="0"/>
                <a:ea typeface="Libre Baskerville" pitchFamily="34" charset="-122"/>
                <a:cs typeface="Times New Roman" panose="02020603050405020304" pitchFamily="18" charset="0"/>
              </a:rPr>
              <a:t>Encryption</a:t>
            </a:r>
            <a:endParaRPr lang="en-US" sz="2800" dirty="0">
              <a:latin typeface="Times New Roman" panose="02020603050405020304" pitchFamily="18" charset="0"/>
              <a:cs typeface="Times New Roman" panose="02020603050405020304" pitchFamily="18" charset="0"/>
            </a:endParaRPr>
          </a:p>
        </p:txBody>
      </p:sp>
      <p:sp>
        <p:nvSpPr>
          <p:cNvPr id="7" name="Text 4"/>
          <p:cNvSpPr/>
          <p:nvPr/>
        </p:nvSpPr>
        <p:spPr>
          <a:xfrm>
            <a:off x="1661849" y="2305102"/>
            <a:ext cx="2964003" cy="370500"/>
          </a:xfrm>
          <a:prstGeom prst="rect">
            <a:avLst/>
          </a:prstGeom>
          <a:noFill/>
          <a:ln/>
        </p:spPr>
        <p:txBody>
          <a:bodyPr wrap="none" lIns="0" tIns="0" rIns="0" bIns="0" rtlCol="0" anchor="t"/>
          <a:lstStyle/>
          <a:p>
            <a:pPr marL="0" indent="0" algn="l">
              <a:lnSpc>
                <a:spcPts val="1650"/>
              </a:lnSpc>
              <a:buNone/>
            </a:pPr>
            <a:r>
              <a:rPr lang="en-US" sz="2800" dirty="0">
                <a:solidFill>
                  <a:srgbClr val="FFFFFF"/>
                </a:solidFill>
                <a:latin typeface="Times New Roman" panose="02020603050405020304" pitchFamily="18" charset="0"/>
                <a:ea typeface="Libre Baskerville" pitchFamily="34" charset="-122"/>
                <a:cs typeface="Times New Roman" panose="02020603050405020304" pitchFamily="18" charset="0"/>
              </a:rPr>
              <a:t>Input Image</a:t>
            </a:r>
            <a:endParaRPr lang="en-US" sz="2800" dirty="0">
              <a:latin typeface="Times New Roman" panose="02020603050405020304" pitchFamily="18" charset="0"/>
              <a:cs typeface="Times New Roman" panose="02020603050405020304" pitchFamily="18" charset="0"/>
            </a:endParaRPr>
          </a:p>
        </p:txBody>
      </p:sp>
      <p:sp>
        <p:nvSpPr>
          <p:cNvPr id="8" name="Text 5"/>
          <p:cNvSpPr/>
          <p:nvPr/>
        </p:nvSpPr>
        <p:spPr>
          <a:xfrm>
            <a:off x="973751" y="7139897"/>
            <a:ext cx="13173551" cy="665798"/>
          </a:xfrm>
          <a:prstGeom prst="rect">
            <a:avLst/>
          </a:prstGeom>
          <a:noFill/>
          <a:ln/>
        </p:spPr>
        <p:txBody>
          <a:bodyPr wrap="square" lIns="0" tIns="0" rIns="0" bIns="0" rtlCol="0" anchor="t"/>
          <a:lstStyle/>
          <a:p>
            <a:pPr marL="0" indent="0" algn="l">
              <a:lnSpc>
                <a:spcPts val="2600"/>
              </a:lnSpc>
              <a:buNone/>
            </a:pPr>
            <a:r>
              <a:rPr lang="en-US" sz="2400" dirty="0">
                <a:solidFill>
                  <a:srgbClr val="49495A"/>
                </a:solidFill>
                <a:latin typeface="Times New Roman" panose="02020603050405020304" pitchFamily="18" charset="0"/>
                <a:ea typeface="Open Sans" pitchFamily="34" charset="-122"/>
                <a:cs typeface="Times New Roman" panose="02020603050405020304" pitchFamily="18" charset="0"/>
              </a:rPr>
              <a:t>The workflow illustrates the transformation of the image data at each stage, highlighting the role of the secret key in both encryption and decryption processes.</a:t>
            </a:r>
            <a:endParaRPr lang="en-US" sz="2400" dirty="0">
              <a:latin typeface="Times New Roman" panose="02020603050405020304" pitchFamily="18" charset="0"/>
              <a:cs typeface="Times New Roman" panose="02020603050405020304" pitchFamily="18" charset="0"/>
            </a:endParaRPr>
          </a:p>
        </p:txBody>
      </p:sp>
      <p:pic>
        <p:nvPicPr>
          <p:cNvPr id="10" name="Picture 9" descr="A white background with black dots&#10;&#10;AI-generated content may be incorrect.">
            <a:extLst>
              <a:ext uri="{FF2B5EF4-FFF2-40B4-BE49-F238E27FC236}">
                <a16:creationId xmlns:a16="http://schemas.microsoft.com/office/drawing/2014/main" id="{78E69FA5-9ED7-C79F-D36E-BC950CCC9559}"/>
              </a:ext>
            </a:extLst>
          </p:cNvPr>
          <p:cNvPicPr>
            <a:picLocks noChangeAspect="1"/>
          </p:cNvPicPr>
          <p:nvPr/>
        </p:nvPicPr>
        <p:blipFill>
          <a:blip r:embed="rId4"/>
          <a:stretch>
            <a:fillRect/>
          </a:stretch>
        </p:blipFill>
        <p:spPr>
          <a:xfrm>
            <a:off x="12363382" y="7458955"/>
            <a:ext cx="2162243" cy="6934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29257" y="620733"/>
            <a:ext cx="11746111" cy="708779"/>
          </a:xfrm>
          <a:prstGeom prst="rect">
            <a:avLst/>
          </a:prstGeom>
          <a:noFill/>
          <a:ln/>
        </p:spPr>
        <p:txBody>
          <a:bodyPr wrap="none" lIns="0" tIns="0" rIns="0" bIns="0" rtlCol="0" anchor="t"/>
          <a:lstStyle/>
          <a:p>
            <a:pPr marL="0" indent="0" algn="l">
              <a:lnSpc>
                <a:spcPts val="5550"/>
              </a:lnSpc>
              <a:buNone/>
            </a:pPr>
            <a:r>
              <a:rPr lang="en-US" sz="4400" dirty="0">
                <a:solidFill>
                  <a:srgbClr val="403CCF"/>
                </a:solidFill>
                <a:latin typeface="Times New Roman" panose="02020603050405020304" pitchFamily="18" charset="0"/>
                <a:ea typeface="Libre Baskerville" pitchFamily="34" charset="-122"/>
                <a:cs typeface="Times New Roman" panose="02020603050405020304" pitchFamily="18" charset="0"/>
              </a:rPr>
              <a:t>Image Encryption &amp; Decryption Process</a:t>
            </a:r>
            <a:endParaRPr lang="en-US" sz="4400" dirty="0">
              <a:latin typeface="Times New Roman" panose="02020603050405020304" pitchFamily="18" charset="0"/>
              <a:cs typeface="Times New Roman" panose="02020603050405020304" pitchFamily="18" charset="0"/>
            </a:endParaRPr>
          </a:p>
        </p:txBody>
      </p:sp>
      <p:sp>
        <p:nvSpPr>
          <p:cNvPr id="3" name="Text 1"/>
          <p:cNvSpPr/>
          <p:nvPr/>
        </p:nvSpPr>
        <p:spPr>
          <a:xfrm>
            <a:off x="793790" y="2122646"/>
            <a:ext cx="226814" cy="283488"/>
          </a:xfrm>
          <a:prstGeom prst="rect">
            <a:avLst/>
          </a:prstGeom>
          <a:noFill/>
          <a:ln/>
        </p:spPr>
        <p:txBody>
          <a:bodyPr wrap="none" lIns="0" tIns="0" rIns="0" bIns="0" rtlCol="0" anchor="t"/>
          <a:lstStyle/>
          <a:p>
            <a:pPr marL="0" indent="0" algn="l">
              <a:lnSpc>
                <a:spcPts val="2850"/>
              </a:lnSpc>
              <a:buNone/>
            </a:pPr>
            <a:r>
              <a:rPr lang="en-US" sz="2800" dirty="0">
                <a:solidFill>
                  <a:srgbClr val="49495A"/>
                </a:solidFill>
                <a:highlight>
                  <a:srgbClr val="FFFF00"/>
                </a:highlight>
                <a:latin typeface="Times New Roman" panose="02020603050405020304" pitchFamily="18" charset="0"/>
                <a:ea typeface="Libre Baskerville Light" pitchFamily="34" charset="-122"/>
                <a:cs typeface="Times New Roman" panose="02020603050405020304" pitchFamily="18" charset="0"/>
              </a:rPr>
              <a:t>01</a:t>
            </a:r>
            <a:endParaRPr lang="en-US" sz="2800" dirty="0">
              <a:highlight>
                <a:srgbClr val="FFFF00"/>
              </a:highlight>
              <a:latin typeface="Times New Roman" panose="02020603050405020304" pitchFamily="18" charset="0"/>
              <a:cs typeface="Times New Roman" panose="02020603050405020304" pitchFamily="18" charset="0"/>
            </a:endParaRPr>
          </a:p>
        </p:txBody>
      </p:sp>
      <p:pic>
        <p:nvPicPr>
          <p:cNvPr id="4" name="Image 0" descr="preencoded.png"/>
          <p:cNvPicPr>
            <a:picLocks noChangeAspect="1"/>
          </p:cNvPicPr>
          <p:nvPr/>
        </p:nvPicPr>
        <p:blipFill>
          <a:blip r:embed="rId3"/>
          <a:stretch>
            <a:fillRect/>
          </a:stretch>
        </p:blipFill>
        <p:spPr>
          <a:xfrm>
            <a:off x="793790" y="2477691"/>
            <a:ext cx="4196358" cy="30480"/>
          </a:xfrm>
          <a:prstGeom prst="rect">
            <a:avLst/>
          </a:prstGeom>
        </p:spPr>
      </p:pic>
      <p:sp>
        <p:nvSpPr>
          <p:cNvPr id="5" name="Text 2"/>
          <p:cNvSpPr/>
          <p:nvPr/>
        </p:nvSpPr>
        <p:spPr>
          <a:xfrm>
            <a:off x="793790" y="2651998"/>
            <a:ext cx="2835235" cy="354330"/>
          </a:xfrm>
          <a:prstGeom prst="rect">
            <a:avLst/>
          </a:prstGeom>
          <a:noFill/>
          <a:ln/>
        </p:spPr>
        <p:txBody>
          <a:bodyPr wrap="none" lIns="0" tIns="0" rIns="0" bIns="0" rtlCol="0" anchor="t"/>
          <a:lstStyle/>
          <a:p>
            <a:pPr marL="0" indent="0" algn="l">
              <a:lnSpc>
                <a:spcPts val="2750"/>
              </a:lnSpc>
              <a:buNone/>
            </a:pPr>
            <a:r>
              <a:rPr lang="en-US" sz="2800" dirty="0">
                <a:solidFill>
                  <a:srgbClr val="FF0000"/>
                </a:solidFill>
                <a:latin typeface="Times New Roman" panose="02020603050405020304" pitchFamily="18" charset="0"/>
                <a:ea typeface="Libre Baskerville" pitchFamily="34" charset="-122"/>
                <a:cs typeface="Times New Roman" panose="02020603050405020304" pitchFamily="18" charset="0"/>
              </a:rPr>
              <a:t>Key Generation</a:t>
            </a:r>
            <a:endParaRPr lang="en-US" sz="2800" dirty="0">
              <a:solidFill>
                <a:srgbClr val="FF0000"/>
              </a:solidFill>
              <a:latin typeface="Times New Roman" panose="02020603050405020304" pitchFamily="18" charset="0"/>
              <a:cs typeface="Times New Roman" panose="02020603050405020304" pitchFamily="18" charset="0"/>
            </a:endParaRPr>
          </a:p>
        </p:txBody>
      </p:sp>
      <p:sp>
        <p:nvSpPr>
          <p:cNvPr id="6" name="Text 3"/>
          <p:cNvSpPr/>
          <p:nvPr/>
        </p:nvSpPr>
        <p:spPr>
          <a:xfrm>
            <a:off x="793790" y="3142417"/>
            <a:ext cx="4112747" cy="1817964"/>
          </a:xfrm>
          <a:prstGeom prst="rect">
            <a:avLst/>
          </a:prstGeom>
          <a:noFill/>
          <a:ln w="28575">
            <a:solidFill>
              <a:srgbClr val="00B0F0"/>
            </a:solidFill>
            <a:prstDash val="solid"/>
          </a:ln>
        </p:spPr>
        <p:txBody>
          <a:bodyPr wrap="square" lIns="0" tIns="0" rIns="0" bIns="0" rtlCol="0" anchor="t"/>
          <a:lstStyle/>
          <a:p>
            <a:pPr marL="0" indent="0" algn="l">
              <a:lnSpc>
                <a:spcPts val="2850"/>
              </a:lnSpc>
              <a:buNone/>
            </a:pPr>
            <a:r>
              <a:rPr lang="en-US" sz="2800" dirty="0">
                <a:solidFill>
                  <a:srgbClr val="49495A"/>
                </a:solidFill>
                <a:latin typeface="Times New Roman" panose="02020603050405020304" pitchFamily="18" charset="0"/>
                <a:ea typeface="Open Sans" pitchFamily="34" charset="-122"/>
                <a:cs typeface="Times New Roman" panose="02020603050405020304" pitchFamily="18" charset="0"/>
              </a:rPr>
              <a:t>A unique, random secret key (</a:t>
            </a:r>
            <a:r>
              <a:rPr lang="en-US" sz="2800" dirty="0">
                <a:solidFill>
                  <a:srgbClr val="49495A"/>
                </a:solidFill>
                <a:highlight>
                  <a:srgbClr val="EEEDF2"/>
                </a:highlight>
                <a:latin typeface="Times New Roman" panose="02020603050405020304" pitchFamily="18" charset="0"/>
                <a:ea typeface="Consolas" pitchFamily="34" charset="-122"/>
                <a:cs typeface="Times New Roman" panose="02020603050405020304" pitchFamily="18" charset="0"/>
              </a:rPr>
              <a:t>key.key</a:t>
            </a:r>
            <a:r>
              <a:rPr lang="en-US" sz="2800" dirty="0">
                <a:solidFill>
                  <a:srgbClr val="49495A"/>
                </a:solidFill>
                <a:latin typeface="Times New Roman" panose="02020603050405020304" pitchFamily="18" charset="0"/>
                <a:ea typeface="Open Sans" pitchFamily="34" charset="-122"/>
                <a:cs typeface="Times New Roman" panose="02020603050405020304" pitchFamily="18" charset="0"/>
              </a:rPr>
              <a:t>) is generated and securely stored. This key is vital for both encryption and decryption.</a:t>
            </a:r>
            <a:endParaRPr lang="en-US" sz="2800" dirty="0">
              <a:latin typeface="Times New Roman" panose="02020603050405020304" pitchFamily="18" charset="0"/>
              <a:cs typeface="Times New Roman" panose="02020603050405020304" pitchFamily="18" charset="0"/>
            </a:endParaRPr>
          </a:p>
        </p:txBody>
      </p:sp>
      <p:sp>
        <p:nvSpPr>
          <p:cNvPr id="7" name="Text 4"/>
          <p:cNvSpPr/>
          <p:nvPr/>
        </p:nvSpPr>
        <p:spPr>
          <a:xfrm>
            <a:off x="5216962" y="2122646"/>
            <a:ext cx="226814" cy="283488"/>
          </a:xfrm>
          <a:prstGeom prst="rect">
            <a:avLst/>
          </a:prstGeom>
          <a:noFill/>
          <a:ln/>
        </p:spPr>
        <p:txBody>
          <a:bodyPr wrap="none" lIns="0" tIns="0" rIns="0" bIns="0" rtlCol="0" anchor="t"/>
          <a:lstStyle/>
          <a:p>
            <a:pPr marL="0" indent="0" algn="l">
              <a:lnSpc>
                <a:spcPts val="2850"/>
              </a:lnSpc>
              <a:buNone/>
            </a:pPr>
            <a:r>
              <a:rPr lang="en-US" sz="2800" dirty="0">
                <a:solidFill>
                  <a:srgbClr val="49495A"/>
                </a:solidFill>
                <a:highlight>
                  <a:srgbClr val="FFFF00"/>
                </a:highlight>
                <a:latin typeface="Times New Roman" panose="02020603050405020304" pitchFamily="18" charset="0"/>
                <a:ea typeface="Libre Baskerville Light" pitchFamily="34" charset="-122"/>
                <a:cs typeface="Times New Roman" panose="02020603050405020304" pitchFamily="18" charset="0"/>
              </a:rPr>
              <a:t>02</a:t>
            </a:r>
            <a:endParaRPr lang="en-US" sz="2800" dirty="0">
              <a:highlight>
                <a:srgbClr val="FFFF00"/>
              </a:highlight>
              <a:latin typeface="Times New Roman" panose="02020603050405020304" pitchFamily="18" charset="0"/>
              <a:cs typeface="Times New Roman" panose="02020603050405020304" pitchFamily="18" charset="0"/>
            </a:endParaRPr>
          </a:p>
        </p:txBody>
      </p:sp>
      <p:pic>
        <p:nvPicPr>
          <p:cNvPr id="8" name="Image 1" descr="preencoded.png"/>
          <p:cNvPicPr>
            <a:picLocks noChangeAspect="1"/>
          </p:cNvPicPr>
          <p:nvPr/>
        </p:nvPicPr>
        <p:blipFill>
          <a:blip r:embed="rId3"/>
          <a:stretch>
            <a:fillRect/>
          </a:stretch>
        </p:blipFill>
        <p:spPr>
          <a:xfrm>
            <a:off x="5216962" y="2477691"/>
            <a:ext cx="4196358" cy="30480"/>
          </a:xfrm>
          <a:prstGeom prst="rect">
            <a:avLst/>
          </a:prstGeom>
        </p:spPr>
      </p:pic>
      <p:sp>
        <p:nvSpPr>
          <p:cNvPr id="9" name="Text 5"/>
          <p:cNvSpPr/>
          <p:nvPr/>
        </p:nvSpPr>
        <p:spPr>
          <a:xfrm>
            <a:off x="5216962" y="2651998"/>
            <a:ext cx="2835235" cy="354330"/>
          </a:xfrm>
          <a:prstGeom prst="rect">
            <a:avLst/>
          </a:prstGeom>
          <a:noFill/>
          <a:ln/>
        </p:spPr>
        <p:txBody>
          <a:bodyPr wrap="none" lIns="0" tIns="0" rIns="0" bIns="0" rtlCol="0" anchor="t"/>
          <a:lstStyle/>
          <a:p>
            <a:pPr marL="0" indent="0" algn="l">
              <a:lnSpc>
                <a:spcPts val="2750"/>
              </a:lnSpc>
              <a:buNone/>
            </a:pPr>
            <a:r>
              <a:rPr lang="en-US" sz="2800" dirty="0">
                <a:solidFill>
                  <a:srgbClr val="FF0000"/>
                </a:solidFill>
                <a:latin typeface="Times New Roman" panose="02020603050405020304" pitchFamily="18" charset="0"/>
                <a:ea typeface="Libre Baskerville" pitchFamily="34" charset="-122"/>
                <a:cs typeface="Times New Roman" panose="02020603050405020304" pitchFamily="18" charset="0"/>
              </a:rPr>
              <a:t>Image Loading</a:t>
            </a:r>
            <a:endParaRPr lang="en-US" sz="2800" dirty="0">
              <a:solidFill>
                <a:srgbClr val="FF0000"/>
              </a:solidFill>
              <a:latin typeface="Times New Roman" panose="02020603050405020304" pitchFamily="18" charset="0"/>
              <a:cs typeface="Times New Roman" panose="02020603050405020304" pitchFamily="18" charset="0"/>
            </a:endParaRPr>
          </a:p>
        </p:txBody>
      </p:sp>
      <p:sp>
        <p:nvSpPr>
          <p:cNvPr id="10" name="Text 6"/>
          <p:cNvSpPr/>
          <p:nvPr/>
        </p:nvSpPr>
        <p:spPr>
          <a:xfrm>
            <a:off x="5216962" y="3142416"/>
            <a:ext cx="4196358" cy="1848445"/>
          </a:xfrm>
          <a:prstGeom prst="rect">
            <a:avLst/>
          </a:prstGeom>
          <a:noFill/>
          <a:ln w="38100">
            <a:solidFill>
              <a:srgbClr val="00B0F0"/>
            </a:solidFill>
          </a:ln>
        </p:spPr>
        <p:txBody>
          <a:bodyPr wrap="square" lIns="0" tIns="0" rIns="0" bIns="0" rtlCol="0" anchor="t"/>
          <a:lstStyle/>
          <a:p>
            <a:pPr marL="0" indent="0" algn="l">
              <a:lnSpc>
                <a:spcPts val="2850"/>
              </a:lnSpc>
              <a:buNone/>
            </a:pPr>
            <a:r>
              <a:rPr lang="en-US" sz="2800" dirty="0">
                <a:solidFill>
                  <a:srgbClr val="49495A"/>
                </a:solidFill>
                <a:latin typeface="Times New Roman" panose="02020603050405020304" pitchFamily="18" charset="0"/>
                <a:ea typeface="Open Sans" pitchFamily="34" charset="-122"/>
                <a:cs typeface="Times New Roman" panose="02020603050405020304" pitchFamily="18" charset="0"/>
              </a:rPr>
              <a:t>The input image (e.g., </a:t>
            </a:r>
            <a:r>
              <a:rPr lang="en-US" sz="2800" dirty="0">
                <a:solidFill>
                  <a:srgbClr val="49495A"/>
                </a:solidFill>
                <a:highlight>
                  <a:srgbClr val="EEEDF2"/>
                </a:highlight>
                <a:latin typeface="Times New Roman" panose="02020603050405020304" pitchFamily="18" charset="0"/>
                <a:ea typeface="Consolas" pitchFamily="34" charset="-122"/>
                <a:cs typeface="Times New Roman" panose="02020603050405020304" pitchFamily="18" charset="0"/>
              </a:rPr>
              <a:t>input.png</a:t>
            </a:r>
            <a:r>
              <a:rPr lang="en-US" sz="2800" dirty="0">
                <a:solidFill>
                  <a:srgbClr val="49495A"/>
                </a:solidFill>
                <a:latin typeface="Times New Roman" panose="02020603050405020304" pitchFamily="18" charset="0"/>
                <a:ea typeface="Open Sans" pitchFamily="34" charset="-122"/>
                <a:cs typeface="Times New Roman" panose="02020603050405020304" pitchFamily="18" charset="0"/>
              </a:rPr>
              <a:t>) is loaded using the Pillow (PIL) library, converting it into raw binary data.</a:t>
            </a:r>
            <a:endParaRPr lang="en-US" sz="2800" dirty="0">
              <a:latin typeface="Times New Roman" panose="02020603050405020304" pitchFamily="18" charset="0"/>
              <a:cs typeface="Times New Roman" panose="02020603050405020304" pitchFamily="18" charset="0"/>
            </a:endParaRPr>
          </a:p>
        </p:txBody>
      </p:sp>
      <p:sp>
        <p:nvSpPr>
          <p:cNvPr id="11" name="Text 7"/>
          <p:cNvSpPr/>
          <p:nvPr/>
        </p:nvSpPr>
        <p:spPr>
          <a:xfrm>
            <a:off x="9640133" y="2122646"/>
            <a:ext cx="226814" cy="283488"/>
          </a:xfrm>
          <a:prstGeom prst="rect">
            <a:avLst/>
          </a:prstGeom>
          <a:noFill/>
          <a:ln/>
        </p:spPr>
        <p:txBody>
          <a:bodyPr wrap="none" lIns="0" tIns="0" rIns="0" bIns="0" rtlCol="0" anchor="t"/>
          <a:lstStyle/>
          <a:p>
            <a:pPr marL="0" indent="0" algn="l">
              <a:lnSpc>
                <a:spcPts val="2850"/>
              </a:lnSpc>
              <a:buNone/>
            </a:pPr>
            <a:r>
              <a:rPr lang="en-US" sz="2800" dirty="0">
                <a:solidFill>
                  <a:srgbClr val="49495A"/>
                </a:solidFill>
                <a:highlight>
                  <a:srgbClr val="FFFF00"/>
                </a:highlight>
                <a:latin typeface="Times New Roman" panose="02020603050405020304" pitchFamily="18" charset="0"/>
                <a:ea typeface="Libre Baskerville Light" pitchFamily="34" charset="-122"/>
                <a:cs typeface="Times New Roman" panose="02020603050405020304" pitchFamily="18" charset="0"/>
              </a:rPr>
              <a:t>03</a:t>
            </a:r>
            <a:endParaRPr lang="en-US" sz="2800" dirty="0">
              <a:highlight>
                <a:srgbClr val="FFFF00"/>
              </a:highlight>
              <a:latin typeface="Times New Roman" panose="02020603050405020304" pitchFamily="18" charset="0"/>
              <a:cs typeface="Times New Roman" panose="02020603050405020304" pitchFamily="18" charset="0"/>
            </a:endParaRPr>
          </a:p>
        </p:txBody>
      </p:sp>
      <p:pic>
        <p:nvPicPr>
          <p:cNvPr id="12" name="Image 2" descr="preencoded.png"/>
          <p:cNvPicPr>
            <a:picLocks noChangeAspect="1"/>
          </p:cNvPicPr>
          <p:nvPr/>
        </p:nvPicPr>
        <p:blipFill>
          <a:blip r:embed="rId3"/>
          <a:stretch>
            <a:fillRect/>
          </a:stretch>
        </p:blipFill>
        <p:spPr>
          <a:xfrm>
            <a:off x="9640133" y="2477691"/>
            <a:ext cx="4196358" cy="30480"/>
          </a:xfrm>
          <a:prstGeom prst="rect">
            <a:avLst/>
          </a:prstGeom>
        </p:spPr>
      </p:pic>
      <p:sp>
        <p:nvSpPr>
          <p:cNvPr id="13" name="Text 8"/>
          <p:cNvSpPr/>
          <p:nvPr/>
        </p:nvSpPr>
        <p:spPr>
          <a:xfrm>
            <a:off x="9640133" y="2651998"/>
            <a:ext cx="2835235" cy="354330"/>
          </a:xfrm>
          <a:prstGeom prst="rect">
            <a:avLst/>
          </a:prstGeom>
          <a:noFill/>
          <a:ln/>
        </p:spPr>
        <p:txBody>
          <a:bodyPr wrap="none" lIns="0" tIns="0" rIns="0" bIns="0" rtlCol="0" anchor="t"/>
          <a:lstStyle/>
          <a:p>
            <a:pPr marL="0" indent="0" algn="l">
              <a:lnSpc>
                <a:spcPts val="2750"/>
              </a:lnSpc>
              <a:buNone/>
            </a:pPr>
            <a:r>
              <a:rPr lang="en-US" sz="2800" dirty="0">
                <a:solidFill>
                  <a:srgbClr val="FF0000"/>
                </a:solidFill>
                <a:latin typeface="Times New Roman" panose="02020603050405020304" pitchFamily="18" charset="0"/>
                <a:ea typeface="Libre Baskerville" pitchFamily="34" charset="-122"/>
                <a:cs typeface="Times New Roman" panose="02020603050405020304" pitchFamily="18" charset="0"/>
              </a:rPr>
              <a:t>Encryption</a:t>
            </a:r>
            <a:endParaRPr lang="en-US" sz="2800" dirty="0">
              <a:solidFill>
                <a:srgbClr val="FF0000"/>
              </a:solidFill>
              <a:latin typeface="Times New Roman" panose="02020603050405020304" pitchFamily="18" charset="0"/>
              <a:cs typeface="Times New Roman" panose="02020603050405020304" pitchFamily="18" charset="0"/>
            </a:endParaRPr>
          </a:p>
        </p:txBody>
      </p:sp>
      <p:sp>
        <p:nvSpPr>
          <p:cNvPr id="14" name="Text 9"/>
          <p:cNvSpPr/>
          <p:nvPr/>
        </p:nvSpPr>
        <p:spPr>
          <a:xfrm>
            <a:off x="9640132" y="3142416"/>
            <a:ext cx="4889907" cy="2001477"/>
          </a:xfrm>
          <a:prstGeom prst="rect">
            <a:avLst/>
          </a:prstGeom>
          <a:noFill/>
          <a:ln w="38100">
            <a:solidFill>
              <a:srgbClr val="00B0F0"/>
            </a:solidFill>
          </a:ln>
        </p:spPr>
        <p:txBody>
          <a:bodyPr wrap="square" lIns="0" tIns="0" rIns="0" bIns="0" rtlCol="0" anchor="t"/>
          <a:lstStyle/>
          <a:p>
            <a:pPr marL="0" indent="0" algn="l">
              <a:lnSpc>
                <a:spcPts val="2850"/>
              </a:lnSpc>
              <a:buNone/>
            </a:pPr>
            <a:r>
              <a:rPr lang="en-US" sz="2800" dirty="0">
                <a:solidFill>
                  <a:srgbClr val="49495A"/>
                </a:solidFill>
                <a:latin typeface="Times New Roman" panose="02020603050405020304" pitchFamily="18" charset="0"/>
                <a:ea typeface="Open Sans" pitchFamily="34" charset="-122"/>
                <a:cs typeface="Times New Roman" panose="02020603050405020304" pitchFamily="18" charset="0"/>
              </a:rPr>
              <a:t>The raw image data is encrypted using the Fernet instance, which applies AES encryption with the generated secret key. The output is </a:t>
            </a:r>
            <a:r>
              <a:rPr lang="en-US" sz="2800" dirty="0">
                <a:solidFill>
                  <a:srgbClr val="49495A"/>
                </a:solidFill>
                <a:highlight>
                  <a:srgbClr val="EEEDF2"/>
                </a:highlight>
                <a:latin typeface="Times New Roman" panose="02020603050405020304" pitchFamily="18" charset="0"/>
                <a:ea typeface="Consolas" pitchFamily="34" charset="-122"/>
                <a:cs typeface="Times New Roman" panose="02020603050405020304" pitchFamily="18" charset="0"/>
              </a:rPr>
              <a:t>encrypted_image.bin</a:t>
            </a:r>
            <a:r>
              <a:rPr lang="en-US" sz="2800" dirty="0">
                <a:solidFill>
                  <a:srgbClr val="49495A"/>
                </a:solidFill>
                <a:latin typeface="Times New Roman" panose="02020603050405020304" pitchFamily="18" charset="0"/>
                <a:ea typeface="Open Sans" pitchFamily="34" charset="-122"/>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sp>
        <p:nvSpPr>
          <p:cNvPr id="15" name="Text 10"/>
          <p:cNvSpPr/>
          <p:nvPr/>
        </p:nvSpPr>
        <p:spPr>
          <a:xfrm>
            <a:off x="793790" y="4990862"/>
            <a:ext cx="226814" cy="283488"/>
          </a:xfrm>
          <a:prstGeom prst="rect">
            <a:avLst/>
          </a:prstGeom>
          <a:noFill/>
          <a:ln/>
        </p:spPr>
        <p:txBody>
          <a:bodyPr wrap="none" lIns="0" tIns="0" rIns="0" bIns="0" rtlCol="0" anchor="t"/>
          <a:lstStyle/>
          <a:p>
            <a:pPr marL="0" indent="0" algn="l">
              <a:lnSpc>
                <a:spcPts val="2850"/>
              </a:lnSpc>
              <a:buNone/>
            </a:pPr>
            <a:r>
              <a:rPr lang="en-US" sz="2800" dirty="0">
                <a:solidFill>
                  <a:srgbClr val="49495A"/>
                </a:solidFill>
                <a:highlight>
                  <a:srgbClr val="FFFF00"/>
                </a:highlight>
                <a:latin typeface="Times New Roman" panose="02020603050405020304" pitchFamily="18" charset="0"/>
                <a:ea typeface="Libre Baskerville Light" pitchFamily="34" charset="-122"/>
                <a:cs typeface="Times New Roman" panose="02020603050405020304" pitchFamily="18" charset="0"/>
              </a:rPr>
              <a:t>04</a:t>
            </a:r>
            <a:endParaRPr lang="en-US" sz="2800" dirty="0">
              <a:highlight>
                <a:srgbClr val="FFFF00"/>
              </a:highlight>
              <a:latin typeface="Times New Roman" panose="02020603050405020304" pitchFamily="18" charset="0"/>
              <a:cs typeface="Times New Roman" panose="02020603050405020304" pitchFamily="18" charset="0"/>
            </a:endParaRPr>
          </a:p>
        </p:txBody>
      </p:sp>
      <p:pic>
        <p:nvPicPr>
          <p:cNvPr id="16" name="Image 3" descr="preencoded.png"/>
          <p:cNvPicPr>
            <a:picLocks noChangeAspect="1"/>
          </p:cNvPicPr>
          <p:nvPr/>
        </p:nvPicPr>
        <p:blipFill>
          <a:blip r:embed="rId4"/>
          <a:stretch>
            <a:fillRect/>
          </a:stretch>
        </p:blipFill>
        <p:spPr>
          <a:xfrm>
            <a:off x="793790" y="5323165"/>
            <a:ext cx="6407944" cy="30480"/>
          </a:xfrm>
          <a:prstGeom prst="rect">
            <a:avLst/>
          </a:prstGeom>
        </p:spPr>
      </p:pic>
      <p:sp>
        <p:nvSpPr>
          <p:cNvPr id="17" name="Text 11"/>
          <p:cNvSpPr/>
          <p:nvPr/>
        </p:nvSpPr>
        <p:spPr>
          <a:xfrm>
            <a:off x="793790" y="5520214"/>
            <a:ext cx="2835235" cy="354330"/>
          </a:xfrm>
          <a:prstGeom prst="rect">
            <a:avLst/>
          </a:prstGeom>
          <a:noFill/>
          <a:ln/>
        </p:spPr>
        <p:txBody>
          <a:bodyPr wrap="none" lIns="0" tIns="0" rIns="0" bIns="0" rtlCol="0" anchor="t"/>
          <a:lstStyle/>
          <a:p>
            <a:pPr marL="0" indent="0" algn="l">
              <a:lnSpc>
                <a:spcPts val="2750"/>
              </a:lnSpc>
              <a:buNone/>
            </a:pPr>
            <a:r>
              <a:rPr lang="en-US" sz="2800" dirty="0">
                <a:solidFill>
                  <a:srgbClr val="FF0000"/>
                </a:solidFill>
                <a:latin typeface="Times New Roman" panose="02020603050405020304" pitchFamily="18" charset="0"/>
                <a:ea typeface="Libre Baskerville" pitchFamily="34" charset="-122"/>
                <a:cs typeface="Times New Roman" panose="02020603050405020304" pitchFamily="18" charset="0"/>
              </a:rPr>
              <a:t>Decryption</a:t>
            </a:r>
            <a:endParaRPr lang="en-US" sz="2800" dirty="0">
              <a:solidFill>
                <a:srgbClr val="FF0000"/>
              </a:solidFill>
              <a:latin typeface="Times New Roman" panose="02020603050405020304" pitchFamily="18" charset="0"/>
              <a:cs typeface="Times New Roman" panose="02020603050405020304" pitchFamily="18" charset="0"/>
            </a:endParaRPr>
          </a:p>
        </p:txBody>
      </p:sp>
      <p:sp>
        <p:nvSpPr>
          <p:cNvPr id="18" name="Text 12"/>
          <p:cNvSpPr/>
          <p:nvPr/>
        </p:nvSpPr>
        <p:spPr>
          <a:xfrm>
            <a:off x="793790" y="6010632"/>
            <a:ext cx="5618161" cy="1734262"/>
          </a:xfrm>
          <a:prstGeom prst="rect">
            <a:avLst/>
          </a:prstGeom>
          <a:noFill/>
          <a:ln w="38100">
            <a:solidFill>
              <a:srgbClr val="00B0F0"/>
            </a:solidFill>
          </a:ln>
        </p:spPr>
        <p:txBody>
          <a:bodyPr wrap="square" lIns="0" tIns="0" rIns="0" bIns="0" rtlCol="0" anchor="t"/>
          <a:lstStyle/>
          <a:p>
            <a:pPr marL="0" indent="0" algn="l">
              <a:lnSpc>
                <a:spcPts val="2850"/>
              </a:lnSpc>
              <a:buNone/>
            </a:pPr>
            <a:r>
              <a:rPr lang="en-US" sz="2800" dirty="0">
                <a:solidFill>
                  <a:srgbClr val="49495A"/>
                </a:solidFill>
                <a:latin typeface="Times New Roman" panose="02020603050405020304" pitchFamily="18" charset="0"/>
                <a:ea typeface="Open Sans" pitchFamily="34" charset="-122"/>
                <a:cs typeface="Times New Roman" panose="02020603050405020304" pitchFamily="18" charset="0"/>
              </a:rPr>
              <a:t>To decrypt, the </a:t>
            </a:r>
            <a:r>
              <a:rPr lang="en-US" sz="2800" dirty="0">
                <a:solidFill>
                  <a:srgbClr val="49495A"/>
                </a:solidFill>
                <a:highlight>
                  <a:srgbClr val="EEEDF2"/>
                </a:highlight>
                <a:latin typeface="Times New Roman" panose="02020603050405020304" pitchFamily="18" charset="0"/>
                <a:ea typeface="Consolas" pitchFamily="34" charset="-122"/>
                <a:cs typeface="Times New Roman" panose="02020603050405020304" pitchFamily="18" charset="0"/>
              </a:rPr>
              <a:t>encrypted_ima</a:t>
            </a:r>
            <a:r>
              <a:rPr lang="en-US" sz="2800" b="1" dirty="0">
                <a:solidFill>
                  <a:srgbClr val="49495A"/>
                </a:solidFill>
                <a:highlight>
                  <a:srgbClr val="EEEDF2"/>
                </a:highlight>
                <a:latin typeface="Times New Roman" panose="02020603050405020304" pitchFamily="18" charset="0"/>
                <a:ea typeface="Consolas" pitchFamily="34" charset="-122"/>
                <a:cs typeface="Times New Roman" panose="02020603050405020304" pitchFamily="18" charset="0"/>
              </a:rPr>
              <a:t>g</a:t>
            </a:r>
            <a:r>
              <a:rPr lang="en-US" sz="2800" dirty="0">
                <a:solidFill>
                  <a:srgbClr val="49495A"/>
                </a:solidFill>
                <a:highlight>
                  <a:srgbClr val="EEEDF2"/>
                </a:highlight>
                <a:latin typeface="Times New Roman" panose="02020603050405020304" pitchFamily="18" charset="0"/>
                <a:ea typeface="Consolas" pitchFamily="34" charset="-122"/>
                <a:cs typeface="Times New Roman" panose="02020603050405020304" pitchFamily="18" charset="0"/>
              </a:rPr>
              <a:t>e.bin</a:t>
            </a:r>
            <a:r>
              <a:rPr lang="en-US" sz="2800" dirty="0">
                <a:solidFill>
                  <a:srgbClr val="49495A"/>
                </a:solidFill>
                <a:latin typeface="Times New Roman" panose="02020603050405020304" pitchFamily="18" charset="0"/>
                <a:ea typeface="Open Sans" pitchFamily="34" charset="-122"/>
                <a:cs typeface="Times New Roman" panose="02020603050405020304" pitchFamily="18" charset="0"/>
              </a:rPr>
              <a:t> is loaded. Using the same secret key, the Fernet instance decrypts the binary data back to its original form.</a:t>
            </a:r>
            <a:endParaRPr lang="en-US" sz="2800" dirty="0">
              <a:latin typeface="Times New Roman" panose="02020603050405020304" pitchFamily="18" charset="0"/>
              <a:cs typeface="Times New Roman" panose="02020603050405020304" pitchFamily="18" charset="0"/>
            </a:endParaRPr>
          </a:p>
        </p:txBody>
      </p:sp>
      <p:sp>
        <p:nvSpPr>
          <p:cNvPr id="19" name="Text 13"/>
          <p:cNvSpPr/>
          <p:nvPr/>
        </p:nvSpPr>
        <p:spPr>
          <a:xfrm>
            <a:off x="7428548" y="5244755"/>
            <a:ext cx="226814" cy="283488"/>
          </a:xfrm>
          <a:prstGeom prst="rect">
            <a:avLst/>
          </a:prstGeom>
          <a:noFill/>
          <a:ln/>
        </p:spPr>
        <p:txBody>
          <a:bodyPr wrap="none" lIns="0" tIns="0" rIns="0" bIns="0" rtlCol="0" anchor="t"/>
          <a:lstStyle/>
          <a:p>
            <a:pPr marL="0" indent="0" algn="l">
              <a:lnSpc>
                <a:spcPts val="2850"/>
              </a:lnSpc>
              <a:buNone/>
            </a:pPr>
            <a:r>
              <a:rPr lang="en-US" sz="2800" dirty="0">
                <a:solidFill>
                  <a:srgbClr val="49495A"/>
                </a:solidFill>
                <a:highlight>
                  <a:srgbClr val="FFFF00"/>
                </a:highlight>
                <a:latin typeface="Times New Roman" panose="02020603050405020304" pitchFamily="18" charset="0"/>
                <a:ea typeface="Libre Baskerville Light" pitchFamily="34" charset="-122"/>
                <a:cs typeface="Times New Roman" panose="02020603050405020304" pitchFamily="18" charset="0"/>
              </a:rPr>
              <a:t>05</a:t>
            </a:r>
            <a:endParaRPr lang="en-US" sz="2800" dirty="0">
              <a:highlight>
                <a:srgbClr val="FFFF00"/>
              </a:highlight>
              <a:latin typeface="Times New Roman" panose="02020603050405020304" pitchFamily="18" charset="0"/>
              <a:cs typeface="Times New Roman" panose="02020603050405020304" pitchFamily="18" charset="0"/>
            </a:endParaRPr>
          </a:p>
        </p:txBody>
      </p:sp>
      <p:pic>
        <p:nvPicPr>
          <p:cNvPr id="20" name="Image 4" descr="preencoded.png"/>
          <p:cNvPicPr>
            <a:picLocks noChangeAspect="1"/>
          </p:cNvPicPr>
          <p:nvPr/>
        </p:nvPicPr>
        <p:blipFill>
          <a:blip r:embed="rId4"/>
          <a:stretch>
            <a:fillRect/>
          </a:stretch>
        </p:blipFill>
        <p:spPr>
          <a:xfrm>
            <a:off x="7428548" y="5323165"/>
            <a:ext cx="6407944" cy="30480"/>
          </a:xfrm>
          <a:prstGeom prst="rect">
            <a:avLst/>
          </a:prstGeom>
        </p:spPr>
      </p:pic>
      <p:sp>
        <p:nvSpPr>
          <p:cNvPr id="21" name="Text 14"/>
          <p:cNvSpPr/>
          <p:nvPr/>
        </p:nvSpPr>
        <p:spPr>
          <a:xfrm>
            <a:off x="7428667" y="5748849"/>
            <a:ext cx="3203853" cy="354330"/>
          </a:xfrm>
          <a:prstGeom prst="rect">
            <a:avLst/>
          </a:prstGeom>
          <a:noFill/>
          <a:ln/>
        </p:spPr>
        <p:txBody>
          <a:bodyPr wrap="none" lIns="0" tIns="0" rIns="0" bIns="0" rtlCol="0" anchor="t"/>
          <a:lstStyle/>
          <a:p>
            <a:pPr marL="0" indent="0" algn="l">
              <a:lnSpc>
                <a:spcPts val="2750"/>
              </a:lnSpc>
              <a:buNone/>
            </a:pPr>
            <a:r>
              <a:rPr lang="en-US" sz="2800" dirty="0">
                <a:solidFill>
                  <a:srgbClr val="FF0000"/>
                </a:solidFill>
                <a:latin typeface="Times New Roman" panose="02020603050405020304" pitchFamily="18" charset="0"/>
                <a:ea typeface="Libre Baskerville" pitchFamily="34" charset="-122"/>
                <a:cs typeface="Times New Roman" panose="02020603050405020304" pitchFamily="18" charset="0"/>
              </a:rPr>
              <a:t>Image Reconstruction</a:t>
            </a:r>
            <a:endParaRPr lang="en-US" sz="2800" dirty="0">
              <a:solidFill>
                <a:srgbClr val="FF0000"/>
              </a:solidFill>
              <a:latin typeface="Times New Roman" panose="02020603050405020304" pitchFamily="18" charset="0"/>
              <a:cs typeface="Times New Roman" panose="02020603050405020304" pitchFamily="18" charset="0"/>
            </a:endParaRPr>
          </a:p>
        </p:txBody>
      </p:sp>
      <p:sp>
        <p:nvSpPr>
          <p:cNvPr id="22" name="Text 15"/>
          <p:cNvSpPr/>
          <p:nvPr/>
        </p:nvSpPr>
        <p:spPr>
          <a:xfrm>
            <a:off x="7488734" y="6106755"/>
            <a:ext cx="6287571" cy="1603963"/>
          </a:xfrm>
          <a:prstGeom prst="rect">
            <a:avLst/>
          </a:prstGeom>
          <a:noFill/>
          <a:ln w="38100">
            <a:solidFill>
              <a:srgbClr val="00B0F0"/>
            </a:solidFill>
          </a:ln>
        </p:spPr>
        <p:txBody>
          <a:bodyPr wrap="square" lIns="0" tIns="0" rIns="0" bIns="0" rtlCol="0" anchor="t"/>
          <a:lstStyle/>
          <a:p>
            <a:pPr marL="0" indent="0" algn="l">
              <a:lnSpc>
                <a:spcPts val="2850"/>
              </a:lnSpc>
              <a:buNone/>
            </a:pPr>
            <a:r>
              <a:rPr lang="en-US" sz="2800" dirty="0">
                <a:solidFill>
                  <a:srgbClr val="49495A"/>
                </a:solidFill>
                <a:latin typeface="Times New Roman" panose="02020603050405020304" pitchFamily="18" charset="0"/>
                <a:ea typeface="Open Sans" pitchFamily="34" charset="-122"/>
                <a:cs typeface="Times New Roman" panose="02020603050405020304" pitchFamily="18" charset="0"/>
              </a:rPr>
              <a:t>The decrypted binary data is then converted back into an image format (e.g., </a:t>
            </a:r>
            <a:r>
              <a:rPr lang="en-US" sz="2800" dirty="0">
                <a:solidFill>
                  <a:srgbClr val="49495A"/>
                </a:solidFill>
                <a:highlight>
                  <a:srgbClr val="EEEDF2"/>
                </a:highlight>
                <a:latin typeface="Times New Roman" panose="02020603050405020304" pitchFamily="18" charset="0"/>
                <a:ea typeface="Consolas" pitchFamily="34" charset="-122"/>
                <a:cs typeface="Times New Roman" panose="02020603050405020304" pitchFamily="18" charset="0"/>
              </a:rPr>
              <a:t>decrypted.png</a:t>
            </a:r>
            <a:r>
              <a:rPr lang="en-US" sz="2800" dirty="0">
                <a:solidFill>
                  <a:srgbClr val="49495A"/>
                </a:solidFill>
                <a:latin typeface="Times New Roman" panose="02020603050405020304" pitchFamily="18" charset="0"/>
                <a:ea typeface="Open Sans" pitchFamily="34" charset="-122"/>
                <a:cs typeface="Times New Roman" panose="02020603050405020304" pitchFamily="18" charset="0"/>
              </a:rPr>
              <a:t>) using Pillow, restoring the original visual content.</a:t>
            </a:r>
            <a:endParaRPr lang="en-US" sz="2800" dirty="0">
              <a:latin typeface="Times New Roman" panose="02020603050405020304" pitchFamily="18" charset="0"/>
              <a:cs typeface="Times New Roman" panose="02020603050405020304" pitchFamily="18" charset="0"/>
            </a:endParaRPr>
          </a:p>
        </p:txBody>
      </p:sp>
      <p:pic>
        <p:nvPicPr>
          <p:cNvPr id="25" name="Picture 24" descr="A white background with black dots&#10;&#10;AI-generated content may be incorrect.">
            <a:extLst>
              <a:ext uri="{FF2B5EF4-FFF2-40B4-BE49-F238E27FC236}">
                <a16:creationId xmlns:a16="http://schemas.microsoft.com/office/drawing/2014/main" id="{6FFF6DA1-CAB0-DCD9-B096-99A58C3EABCF}"/>
              </a:ext>
            </a:extLst>
          </p:cNvPr>
          <p:cNvPicPr>
            <a:picLocks noChangeAspect="1"/>
          </p:cNvPicPr>
          <p:nvPr/>
        </p:nvPicPr>
        <p:blipFill>
          <a:blip r:embed="rId5"/>
          <a:stretch>
            <a:fillRect/>
          </a:stretch>
        </p:blipFill>
        <p:spPr>
          <a:xfrm>
            <a:off x="12773025" y="7761638"/>
            <a:ext cx="1757014" cy="37652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63310" y="475063"/>
            <a:ext cx="7535704" cy="708779"/>
          </a:xfrm>
          <a:prstGeom prst="rect">
            <a:avLst/>
          </a:prstGeom>
          <a:noFill/>
          <a:ln/>
        </p:spPr>
        <p:txBody>
          <a:bodyPr wrap="none" lIns="0" tIns="0" rIns="0" bIns="0" rtlCol="0" anchor="t"/>
          <a:lstStyle/>
          <a:p>
            <a:pPr marL="0" indent="0" algn="l">
              <a:lnSpc>
                <a:spcPts val="5550"/>
              </a:lnSpc>
              <a:buNone/>
            </a:pPr>
            <a:r>
              <a:rPr lang="en-US" sz="5400" b="1" dirty="0">
                <a:solidFill>
                  <a:srgbClr val="403CCF"/>
                </a:solidFill>
                <a:latin typeface="Times New Roman" panose="02020603050405020304" pitchFamily="18" charset="0"/>
                <a:ea typeface="Libre Baskerville" pitchFamily="34" charset="-122"/>
                <a:cs typeface="Times New Roman" panose="02020603050405020304" pitchFamily="18" charset="0"/>
              </a:rPr>
              <a:t>Security Testing &amp; Results</a:t>
            </a:r>
            <a:endParaRPr lang="en-US" sz="5400" b="1" dirty="0">
              <a:latin typeface="Times New Roman" panose="02020603050405020304" pitchFamily="18" charset="0"/>
              <a:cs typeface="Times New Roman" panose="02020603050405020304" pitchFamily="18" charset="0"/>
            </a:endParaRPr>
          </a:p>
        </p:txBody>
      </p:sp>
      <p:sp>
        <p:nvSpPr>
          <p:cNvPr id="3" name="Text 1"/>
          <p:cNvSpPr/>
          <p:nvPr/>
        </p:nvSpPr>
        <p:spPr>
          <a:xfrm>
            <a:off x="763310" y="1583769"/>
            <a:ext cx="13042821" cy="725805"/>
          </a:xfrm>
          <a:prstGeom prst="rect">
            <a:avLst/>
          </a:prstGeom>
          <a:noFill/>
          <a:ln/>
        </p:spPr>
        <p:txBody>
          <a:bodyPr wrap="square" lIns="0" tIns="0" rIns="0" bIns="0" rtlCol="0" anchor="t"/>
          <a:lstStyle/>
          <a:p>
            <a:pPr marL="0" indent="0" algn="l">
              <a:lnSpc>
                <a:spcPts val="2850"/>
              </a:lnSpc>
              <a:buNone/>
            </a:pPr>
            <a:r>
              <a:rPr lang="en-US" sz="2400" dirty="0">
                <a:solidFill>
                  <a:srgbClr val="49495A"/>
                </a:solidFill>
                <a:latin typeface="Times New Roman" panose="02020603050405020304" pitchFamily="18" charset="0"/>
                <a:ea typeface="Open Sans" pitchFamily="34" charset="-122"/>
                <a:cs typeface="Times New Roman" panose="02020603050405020304" pitchFamily="18" charset="0"/>
              </a:rPr>
              <a:t>Rigorous testing was conducted to evaluate the robustness of the encryption method against unauthorised access attempts. The results consistently demonstrated the effectiveness of the cryptographic protection.</a:t>
            </a:r>
            <a:endParaRPr lang="en-US" sz="2400" dirty="0">
              <a:latin typeface="Times New Roman" panose="02020603050405020304" pitchFamily="18" charset="0"/>
              <a:cs typeface="Times New Roman" panose="02020603050405020304" pitchFamily="18" charset="0"/>
            </a:endParaRPr>
          </a:p>
        </p:txBody>
      </p:sp>
      <p:sp>
        <p:nvSpPr>
          <p:cNvPr id="4" name="Shape 2"/>
          <p:cNvSpPr/>
          <p:nvPr/>
        </p:nvSpPr>
        <p:spPr>
          <a:xfrm>
            <a:off x="763310" y="2843213"/>
            <a:ext cx="4196358" cy="3536752"/>
          </a:xfrm>
          <a:prstGeom prst="roundRect">
            <a:avLst>
              <a:gd name="adj" fmla="val 4137"/>
            </a:avLst>
          </a:prstGeom>
          <a:solidFill>
            <a:srgbClr val="FBFAFF"/>
          </a:solidFill>
          <a:ln w="30480">
            <a:solidFill>
              <a:srgbClr val="D0CED9"/>
            </a:solidFill>
            <a:prstDash val="solid"/>
          </a:ln>
        </p:spPr>
      </p:sp>
      <p:pic>
        <p:nvPicPr>
          <p:cNvPr id="5" name="Image 0" descr="preencoded.png"/>
          <p:cNvPicPr>
            <a:picLocks noChangeAspect="1"/>
          </p:cNvPicPr>
          <p:nvPr/>
        </p:nvPicPr>
        <p:blipFill>
          <a:blip r:embed="rId3"/>
          <a:stretch>
            <a:fillRect/>
          </a:stretch>
        </p:blipFill>
        <p:spPr>
          <a:xfrm>
            <a:off x="731669" y="2845965"/>
            <a:ext cx="121920" cy="3536752"/>
          </a:xfrm>
          <a:prstGeom prst="rect">
            <a:avLst/>
          </a:prstGeom>
        </p:spPr>
      </p:pic>
      <p:sp>
        <p:nvSpPr>
          <p:cNvPr id="6" name="Text 3"/>
          <p:cNvSpPr/>
          <p:nvPr/>
        </p:nvSpPr>
        <p:spPr>
          <a:xfrm>
            <a:off x="1127344" y="3142608"/>
            <a:ext cx="3590330" cy="708660"/>
          </a:xfrm>
          <a:prstGeom prst="rect">
            <a:avLst/>
          </a:prstGeom>
          <a:noFill/>
          <a:ln/>
        </p:spPr>
        <p:txBody>
          <a:bodyPr wrap="square" lIns="0" tIns="0" rIns="0" bIns="0" rtlCol="0" anchor="t"/>
          <a:lstStyle/>
          <a:p>
            <a:pPr marL="0" indent="0" algn="l">
              <a:lnSpc>
                <a:spcPts val="2750"/>
              </a:lnSpc>
              <a:buNone/>
            </a:pPr>
            <a:r>
              <a:rPr lang="en-US" sz="2800" dirty="0">
                <a:solidFill>
                  <a:srgbClr val="49495A"/>
                </a:solidFill>
                <a:latin typeface="Times New Roman" panose="02020603050405020304" pitchFamily="18" charset="0"/>
                <a:ea typeface="Libre Baskerville" pitchFamily="34" charset="-122"/>
                <a:cs typeface="Times New Roman" panose="02020603050405020304" pitchFamily="18" charset="0"/>
              </a:rPr>
              <a:t>Renaming Encrypted File to .png</a:t>
            </a:r>
            <a:endParaRPr lang="en-US" sz="2800" dirty="0">
              <a:latin typeface="Times New Roman" panose="02020603050405020304" pitchFamily="18" charset="0"/>
              <a:cs typeface="Times New Roman" panose="02020603050405020304" pitchFamily="18" charset="0"/>
            </a:endParaRPr>
          </a:p>
        </p:txBody>
      </p:sp>
      <p:sp>
        <p:nvSpPr>
          <p:cNvPr id="7" name="Text 4"/>
          <p:cNvSpPr/>
          <p:nvPr/>
        </p:nvSpPr>
        <p:spPr>
          <a:xfrm>
            <a:off x="1111924" y="4026909"/>
            <a:ext cx="3590330" cy="2177415"/>
          </a:xfrm>
          <a:prstGeom prst="rect">
            <a:avLst/>
          </a:prstGeom>
          <a:noFill/>
          <a:ln/>
        </p:spPr>
        <p:txBody>
          <a:bodyPr wrap="square" lIns="0" tIns="0" rIns="0" bIns="0" rtlCol="0" anchor="t"/>
          <a:lstStyle/>
          <a:p>
            <a:pPr marL="0" indent="0" algn="l">
              <a:lnSpc>
                <a:spcPts val="2850"/>
              </a:lnSpc>
              <a:buNone/>
            </a:pPr>
            <a:r>
              <a:rPr lang="en-US" sz="2000" dirty="0">
                <a:solidFill>
                  <a:srgbClr val="49495A"/>
                </a:solidFill>
                <a:latin typeface="Times New Roman" panose="02020603050405020304" pitchFamily="18" charset="0"/>
                <a:ea typeface="Open Sans" pitchFamily="34" charset="-122"/>
                <a:cs typeface="Times New Roman" panose="02020603050405020304" pitchFamily="18" charset="0"/>
              </a:rPr>
              <a:t>Attempting to open </a:t>
            </a:r>
            <a:r>
              <a:rPr lang="en-US" sz="2000" dirty="0">
                <a:solidFill>
                  <a:srgbClr val="49495A"/>
                </a:solidFill>
                <a:highlight>
                  <a:srgbClr val="EEEDF2"/>
                </a:highlight>
                <a:latin typeface="Times New Roman" panose="02020603050405020304" pitchFamily="18" charset="0"/>
                <a:ea typeface="Consolas" pitchFamily="34" charset="-122"/>
                <a:cs typeface="Times New Roman" panose="02020603050405020304" pitchFamily="18" charset="0"/>
              </a:rPr>
              <a:t>encrypted_image.bin</a:t>
            </a:r>
            <a:r>
              <a:rPr lang="en-US" sz="2000" dirty="0">
                <a:solidFill>
                  <a:srgbClr val="49495A"/>
                </a:solidFill>
                <a:latin typeface="Times New Roman" panose="02020603050405020304" pitchFamily="18" charset="0"/>
                <a:ea typeface="Open Sans" pitchFamily="34" charset="-122"/>
                <a:cs typeface="Times New Roman" panose="02020603050405020304" pitchFamily="18" charset="0"/>
              </a:rPr>
              <a:t> after renaming it to </a:t>
            </a:r>
            <a:r>
              <a:rPr lang="en-US" sz="2000" dirty="0">
                <a:solidFill>
                  <a:srgbClr val="49495A"/>
                </a:solidFill>
                <a:highlight>
                  <a:srgbClr val="EEEDF2"/>
                </a:highlight>
                <a:latin typeface="Times New Roman" panose="02020603050405020304" pitchFamily="18" charset="0"/>
                <a:ea typeface="Consolas" pitchFamily="34" charset="-122"/>
                <a:cs typeface="Times New Roman" panose="02020603050405020304" pitchFamily="18" charset="0"/>
              </a:rPr>
              <a:t>.png</a:t>
            </a:r>
            <a:r>
              <a:rPr lang="en-US" sz="2000" dirty="0">
                <a:solidFill>
                  <a:srgbClr val="49495A"/>
                </a:solidFill>
                <a:latin typeface="Times New Roman" panose="02020603050405020304" pitchFamily="18" charset="0"/>
                <a:ea typeface="Open Sans" pitchFamily="34" charset="-122"/>
                <a:cs typeface="Times New Roman" panose="02020603050405020304" pitchFamily="18" charset="0"/>
              </a:rPr>
              <a:t> resulted in a corrupted or unopenable file, confirming the data is unreadable without proper decryption.</a:t>
            </a:r>
            <a:endParaRPr lang="en-US" sz="2000" dirty="0">
              <a:latin typeface="Times New Roman" panose="02020603050405020304" pitchFamily="18" charset="0"/>
              <a:cs typeface="Times New Roman" panose="02020603050405020304" pitchFamily="18" charset="0"/>
            </a:endParaRPr>
          </a:p>
        </p:txBody>
      </p:sp>
      <p:sp>
        <p:nvSpPr>
          <p:cNvPr id="8" name="Shape 5"/>
          <p:cNvSpPr/>
          <p:nvPr/>
        </p:nvSpPr>
        <p:spPr>
          <a:xfrm>
            <a:off x="5156000" y="2827839"/>
            <a:ext cx="4196358" cy="3536752"/>
          </a:xfrm>
          <a:prstGeom prst="roundRect">
            <a:avLst>
              <a:gd name="adj" fmla="val 4137"/>
            </a:avLst>
          </a:prstGeom>
          <a:solidFill>
            <a:srgbClr val="FBFAFF"/>
          </a:solidFill>
          <a:ln w="30480">
            <a:solidFill>
              <a:srgbClr val="D0CED9"/>
            </a:solidFill>
            <a:prstDash val="solid"/>
          </a:ln>
        </p:spPr>
      </p:sp>
      <p:pic>
        <p:nvPicPr>
          <p:cNvPr id="9" name="Image 1" descr="preencoded.png"/>
          <p:cNvPicPr>
            <a:picLocks noChangeAspect="1"/>
          </p:cNvPicPr>
          <p:nvPr/>
        </p:nvPicPr>
        <p:blipFill>
          <a:blip r:embed="rId3"/>
          <a:stretch>
            <a:fillRect/>
          </a:stretch>
        </p:blipFill>
        <p:spPr>
          <a:xfrm>
            <a:off x="5140822" y="2873268"/>
            <a:ext cx="121920" cy="3536752"/>
          </a:xfrm>
          <a:prstGeom prst="rect">
            <a:avLst/>
          </a:prstGeom>
        </p:spPr>
      </p:pic>
      <p:sp>
        <p:nvSpPr>
          <p:cNvPr id="10" name="Text 6"/>
          <p:cNvSpPr/>
          <p:nvPr/>
        </p:nvSpPr>
        <p:spPr>
          <a:xfrm>
            <a:off x="5565696" y="3189208"/>
            <a:ext cx="3590330" cy="708660"/>
          </a:xfrm>
          <a:prstGeom prst="rect">
            <a:avLst/>
          </a:prstGeom>
          <a:noFill/>
          <a:ln/>
        </p:spPr>
        <p:txBody>
          <a:bodyPr wrap="square" lIns="0" tIns="0" rIns="0" bIns="0" rtlCol="0" anchor="t"/>
          <a:lstStyle/>
          <a:p>
            <a:pPr marL="0" indent="0" algn="l">
              <a:lnSpc>
                <a:spcPts val="2750"/>
              </a:lnSpc>
              <a:buNone/>
            </a:pPr>
            <a:r>
              <a:rPr lang="en-US" sz="2800" dirty="0">
                <a:solidFill>
                  <a:srgbClr val="49495A"/>
                </a:solidFill>
                <a:latin typeface="Times New Roman" panose="02020603050405020304" pitchFamily="18" charset="0"/>
                <a:ea typeface="Libre Baskerville" pitchFamily="34" charset="-122"/>
                <a:cs typeface="Times New Roman" panose="02020603050405020304" pitchFamily="18" charset="0"/>
              </a:rPr>
              <a:t>Opening Encrypted File Without Key</a:t>
            </a:r>
            <a:endParaRPr lang="en-US" sz="2800" dirty="0">
              <a:latin typeface="Times New Roman" panose="02020603050405020304" pitchFamily="18" charset="0"/>
              <a:cs typeface="Times New Roman" panose="02020603050405020304" pitchFamily="18" charset="0"/>
            </a:endParaRPr>
          </a:p>
        </p:txBody>
      </p:sp>
      <p:sp>
        <p:nvSpPr>
          <p:cNvPr id="11" name="Text 7"/>
          <p:cNvSpPr/>
          <p:nvPr/>
        </p:nvSpPr>
        <p:spPr>
          <a:xfrm>
            <a:off x="5565696" y="4211122"/>
            <a:ext cx="3590330" cy="1814513"/>
          </a:xfrm>
          <a:prstGeom prst="rect">
            <a:avLst/>
          </a:prstGeom>
          <a:noFill/>
          <a:ln/>
        </p:spPr>
        <p:txBody>
          <a:bodyPr wrap="square" lIns="0" tIns="0" rIns="0" bIns="0" rtlCol="0" anchor="t"/>
          <a:lstStyle/>
          <a:p>
            <a:pPr marL="0" indent="0" algn="l">
              <a:lnSpc>
                <a:spcPts val="2850"/>
              </a:lnSpc>
              <a:buNone/>
            </a:pPr>
            <a:r>
              <a:rPr lang="en-US" sz="2000" dirty="0">
                <a:solidFill>
                  <a:srgbClr val="49495A"/>
                </a:solidFill>
                <a:latin typeface="Times New Roman" panose="02020603050405020304" pitchFamily="18" charset="0"/>
                <a:ea typeface="Open Sans" pitchFamily="34" charset="-122"/>
                <a:cs typeface="Times New Roman" panose="02020603050405020304" pitchFamily="18" charset="0"/>
              </a:rPr>
              <a:t>Direct attempts to open </a:t>
            </a:r>
            <a:r>
              <a:rPr lang="en-US" sz="2000" dirty="0">
                <a:solidFill>
                  <a:srgbClr val="49495A"/>
                </a:solidFill>
                <a:highlight>
                  <a:srgbClr val="EEEDF2"/>
                </a:highlight>
                <a:latin typeface="Times New Roman" panose="02020603050405020304" pitchFamily="18" charset="0"/>
                <a:ea typeface="Consolas" pitchFamily="34" charset="-122"/>
                <a:cs typeface="Times New Roman" panose="02020603050405020304" pitchFamily="18" charset="0"/>
              </a:rPr>
              <a:t>encrypted_image.bin</a:t>
            </a:r>
            <a:r>
              <a:rPr lang="en-US" sz="2000" dirty="0">
                <a:solidFill>
                  <a:srgbClr val="49495A"/>
                </a:solidFill>
                <a:latin typeface="Times New Roman" panose="02020603050405020304" pitchFamily="18" charset="0"/>
                <a:ea typeface="Open Sans" pitchFamily="34" charset="-122"/>
                <a:cs typeface="Times New Roman" panose="02020603050405020304" pitchFamily="18" charset="0"/>
              </a:rPr>
              <a:t> using standard image viewers failed, indicating successful obfuscation of the original image content.</a:t>
            </a:r>
            <a:endParaRPr lang="en-US" sz="2000" dirty="0">
              <a:latin typeface="Times New Roman" panose="02020603050405020304" pitchFamily="18" charset="0"/>
              <a:cs typeface="Times New Roman" panose="02020603050405020304" pitchFamily="18" charset="0"/>
            </a:endParaRPr>
          </a:p>
        </p:txBody>
      </p:sp>
      <p:sp>
        <p:nvSpPr>
          <p:cNvPr id="12" name="Shape 8"/>
          <p:cNvSpPr/>
          <p:nvPr/>
        </p:nvSpPr>
        <p:spPr>
          <a:xfrm>
            <a:off x="9609773" y="2866156"/>
            <a:ext cx="4196358" cy="3536752"/>
          </a:xfrm>
          <a:prstGeom prst="roundRect">
            <a:avLst>
              <a:gd name="adj" fmla="val 4137"/>
            </a:avLst>
          </a:prstGeom>
          <a:solidFill>
            <a:srgbClr val="FBFAFF"/>
          </a:solidFill>
          <a:ln w="30480">
            <a:solidFill>
              <a:srgbClr val="D0CED9"/>
            </a:solidFill>
            <a:prstDash val="solid"/>
          </a:ln>
        </p:spPr>
      </p:sp>
      <p:pic>
        <p:nvPicPr>
          <p:cNvPr id="13" name="Image 2" descr="preencoded.png"/>
          <p:cNvPicPr>
            <a:picLocks noChangeAspect="1"/>
          </p:cNvPicPr>
          <p:nvPr/>
        </p:nvPicPr>
        <p:blipFill>
          <a:blip r:embed="rId3"/>
          <a:stretch>
            <a:fillRect/>
          </a:stretch>
        </p:blipFill>
        <p:spPr>
          <a:xfrm>
            <a:off x="9609653" y="2873268"/>
            <a:ext cx="121920" cy="3536752"/>
          </a:xfrm>
          <a:prstGeom prst="rect">
            <a:avLst/>
          </a:prstGeom>
        </p:spPr>
      </p:pic>
      <p:sp>
        <p:nvSpPr>
          <p:cNvPr id="14" name="Text 9"/>
          <p:cNvSpPr/>
          <p:nvPr/>
        </p:nvSpPr>
        <p:spPr>
          <a:xfrm>
            <a:off x="9928146" y="3148132"/>
            <a:ext cx="3590330" cy="1062990"/>
          </a:xfrm>
          <a:prstGeom prst="rect">
            <a:avLst/>
          </a:prstGeom>
          <a:noFill/>
          <a:ln/>
        </p:spPr>
        <p:txBody>
          <a:bodyPr wrap="square" lIns="0" tIns="0" rIns="0" bIns="0" rtlCol="0" anchor="t"/>
          <a:lstStyle/>
          <a:p>
            <a:pPr marL="0" indent="0" algn="l">
              <a:lnSpc>
                <a:spcPts val="2750"/>
              </a:lnSpc>
              <a:buNone/>
            </a:pPr>
            <a:r>
              <a:rPr lang="en-US" sz="2800" dirty="0">
                <a:solidFill>
                  <a:srgbClr val="49495A"/>
                </a:solidFill>
                <a:latin typeface="Times New Roman" panose="02020603050405020304" pitchFamily="18" charset="0"/>
                <a:ea typeface="Libre Baskerville" pitchFamily="34" charset="-122"/>
                <a:cs typeface="Times New Roman" panose="02020603050405020304" pitchFamily="18" charset="0"/>
              </a:rPr>
              <a:t>Sharing via Messaging Platforms (e.g., WhatsApp)</a:t>
            </a:r>
            <a:endParaRPr lang="en-US" sz="2800" dirty="0">
              <a:latin typeface="Times New Roman" panose="02020603050405020304" pitchFamily="18" charset="0"/>
              <a:cs typeface="Times New Roman" panose="02020603050405020304" pitchFamily="18" charset="0"/>
            </a:endParaRPr>
          </a:p>
        </p:txBody>
      </p:sp>
      <p:sp>
        <p:nvSpPr>
          <p:cNvPr id="15" name="Text 10"/>
          <p:cNvSpPr/>
          <p:nvPr/>
        </p:nvSpPr>
        <p:spPr>
          <a:xfrm>
            <a:off x="9988868" y="4389811"/>
            <a:ext cx="3590330" cy="1814513"/>
          </a:xfrm>
          <a:prstGeom prst="rect">
            <a:avLst/>
          </a:prstGeom>
          <a:noFill/>
          <a:ln/>
        </p:spPr>
        <p:txBody>
          <a:bodyPr wrap="square" lIns="0" tIns="0" rIns="0" bIns="0" rtlCol="0" anchor="t"/>
          <a:lstStyle/>
          <a:p>
            <a:pPr marL="0" indent="0" algn="l">
              <a:lnSpc>
                <a:spcPts val="2850"/>
              </a:lnSpc>
              <a:buNone/>
            </a:pPr>
            <a:r>
              <a:rPr lang="en-US" sz="2000" dirty="0">
                <a:solidFill>
                  <a:srgbClr val="49495A"/>
                </a:solidFill>
                <a:latin typeface="Times New Roman" panose="02020603050405020304" pitchFamily="18" charset="0"/>
                <a:ea typeface="Open Sans" pitchFamily="34" charset="-122"/>
                <a:cs typeface="Times New Roman" panose="02020603050405020304" pitchFamily="18" charset="0"/>
              </a:rPr>
              <a:t>Sharing the </a:t>
            </a:r>
            <a:r>
              <a:rPr lang="en-US" sz="2000" dirty="0">
                <a:solidFill>
                  <a:srgbClr val="49495A"/>
                </a:solidFill>
                <a:highlight>
                  <a:srgbClr val="EEEDF2"/>
                </a:highlight>
                <a:latin typeface="Times New Roman" panose="02020603050405020304" pitchFamily="18" charset="0"/>
                <a:ea typeface="Consolas" pitchFamily="34" charset="-122"/>
                <a:cs typeface="Times New Roman" panose="02020603050405020304" pitchFamily="18" charset="0"/>
              </a:rPr>
              <a:t>encrypted_image.bin</a:t>
            </a:r>
            <a:r>
              <a:rPr lang="en-US" sz="2000" dirty="0">
                <a:solidFill>
                  <a:srgbClr val="49495A"/>
                </a:solidFill>
                <a:latin typeface="Times New Roman" panose="02020603050405020304" pitchFamily="18" charset="0"/>
                <a:ea typeface="Open Sans" pitchFamily="34" charset="-122"/>
                <a:cs typeface="Times New Roman" panose="02020603050405020304" pitchFamily="18" charset="0"/>
              </a:rPr>
              <a:t> file through messaging apps showed that the file remained encrypted, unviewable by recipients lacking the secret key.</a:t>
            </a:r>
            <a:endParaRPr lang="en-US" sz="2000" dirty="0">
              <a:latin typeface="Times New Roman" panose="02020603050405020304" pitchFamily="18" charset="0"/>
              <a:cs typeface="Times New Roman" panose="02020603050405020304" pitchFamily="18" charset="0"/>
            </a:endParaRPr>
          </a:p>
        </p:txBody>
      </p:sp>
      <p:sp>
        <p:nvSpPr>
          <p:cNvPr id="16" name="Text 11"/>
          <p:cNvSpPr/>
          <p:nvPr/>
        </p:nvSpPr>
        <p:spPr>
          <a:xfrm>
            <a:off x="793790" y="6900982"/>
            <a:ext cx="13042821" cy="362903"/>
          </a:xfrm>
          <a:prstGeom prst="rect">
            <a:avLst/>
          </a:prstGeom>
          <a:noFill/>
          <a:ln/>
        </p:spPr>
        <p:txBody>
          <a:bodyPr wrap="none" lIns="0" tIns="0" rIns="0" bIns="0" rtlCol="0" anchor="t"/>
          <a:lstStyle/>
          <a:p>
            <a:pPr marL="0" indent="0" algn="l">
              <a:lnSpc>
                <a:spcPts val="2850"/>
              </a:lnSpc>
              <a:buNone/>
            </a:pPr>
            <a:r>
              <a:rPr lang="en-US" sz="2400" dirty="0">
                <a:solidFill>
                  <a:srgbClr val="FF0000"/>
                </a:solidFill>
                <a:latin typeface="Times New Roman" panose="02020603050405020304" pitchFamily="18" charset="0"/>
                <a:ea typeface="Open Sans" pitchFamily="34" charset="-122"/>
                <a:cs typeface="Times New Roman" panose="02020603050405020304" pitchFamily="18" charset="0"/>
              </a:rPr>
              <a:t>Conclusion</a:t>
            </a:r>
            <a:r>
              <a:rPr lang="en-US" sz="2400" dirty="0">
                <a:solidFill>
                  <a:srgbClr val="49495A"/>
                </a:solidFill>
                <a:latin typeface="Times New Roman" panose="02020603050405020304" pitchFamily="18" charset="0"/>
                <a:ea typeface="Open Sans" pitchFamily="34" charset="-122"/>
                <a:cs typeface="Times New Roman" panose="02020603050405020304" pitchFamily="18" charset="0"/>
              </a:rPr>
              <a:t>: All attempts at unauthorised access failed, validating the cryptographic strength of the implemented solution.</a:t>
            </a:r>
            <a:endParaRPr lang="en-US" sz="2400" dirty="0">
              <a:latin typeface="Times New Roman" panose="02020603050405020304" pitchFamily="18" charset="0"/>
              <a:cs typeface="Times New Roman" panose="02020603050405020304" pitchFamily="18" charset="0"/>
            </a:endParaRPr>
          </a:p>
        </p:txBody>
      </p:sp>
      <p:pic>
        <p:nvPicPr>
          <p:cNvPr id="18" name="Picture 17" descr="A white background with black dots&#10;&#10;AI-generated content may be incorrect.">
            <a:extLst>
              <a:ext uri="{FF2B5EF4-FFF2-40B4-BE49-F238E27FC236}">
                <a16:creationId xmlns:a16="http://schemas.microsoft.com/office/drawing/2014/main" id="{FCD1EB20-D516-8ED6-F7F8-EEEB38770341}"/>
              </a:ext>
            </a:extLst>
          </p:cNvPr>
          <p:cNvPicPr>
            <a:picLocks noChangeAspect="1"/>
          </p:cNvPicPr>
          <p:nvPr/>
        </p:nvPicPr>
        <p:blipFill>
          <a:blip r:embed="rId4"/>
          <a:stretch>
            <a:fillRect/>
          </a:stretch>
        </p:blipFill>
        <p:spPr>
          <a:xfrm>
            <a:off x="12737358" y="7453536"/>
            <a:ext cx="1794719" cy="6934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06504"/>
          </a:xfrm>
          <a:prstGeom prst="rect">
            <a:avLst/>
          </a:prstGeom>
        </p:spPr>
      </p:pic>
      <p:sp>
        <p:nvSpPr>
          <p:cNvPr id="3" name="Text 0"/>
          <p:cNvSpPr/>
          <p:nvPr/>
        </p:nvSpPr>
        <p:spPr>
          <a:xfrm>
            <a:off x="701754" y="3217902"/>
            <a:ext cx="10087808" cy="626626"/>
          </a:xfrm>
          <a:prstGeom prst="rect">
            <a:avLst/>
          </a:prstGeom>
          <a:noFill/>
          <a:ln/>
        </p:spPr>
        <p:txBody>
          <a:bodyPr wrap="none" lIns="0" tIns="0" rIns="0" bIns="0" rtlCol="0" anchor="t"/>
          <a:lstStyle/>
          <a:p>
            <a:pPr marL="0" indent="0" algn="l">
              <a:lnSpc>
                <a:spcPts val="4900"/>
              </a:lnSpc>
              <a:buNone/>
            </a:pPr>
            <a:r>
              <a:rPr lang="en-US" sz="4800" b="1" dirty="0">
                <a:solidFill>
                  <a:srgbClr val="403CCF"/>
                </a:solidFill>
                <a:latin typeface="Times New Roman" panose="02020603050405020304" pitchFamily="18" charset="0"/>
                <a:ea typeface="Libre Baskerville" pitchFamily="34" charset="-122"/>
                <a:cs typeface="Times New Roman" panose="02020603050405020304" pitchFamily="18" charset="0"/>
              </a:rPr>
              <a:t>Applications, Advantages &amp; Limitations</a:t>
            </a:r>
            <a:endParaRPr lang="en-US" sz="4800" b="1" dirty="0">
              <a:latin typeface="Times New Roman" panose="02020603050405020304" pitchFamily="18" charset="0"/>
              <a:cs typeface="Times New Roman" panose="02020603050405020304" pitchFamily="18" charset="0"/>
            </a:endParaRPr>
          </a:p>
        </p:txBody>
      </p:sp>
      <p:sp>
        <p:nvSpPr>
          <p:cNvPr id="4" name="Text 1"/>
          <p:cNvSpPr/>
          <p:nvPr/>
        </p:nvSpPr>
        <p:spPr>
          <a:xfrm>
            <a:off x="701754" y="4345781"/>
            <a:ext cx="3007876" cy="375880"/>
          </a:xfrm>
          <a:prstGeom prst="rect">
            <a:avLst/>
          </a:prstGeom>
          <a:noFill/>
          <a:ln/>
        </p:spPr>
        <p:txBody>
          <a:bodyPr wrap="none" lIns="0" tIns="0" rIns="0" bIns="0" rtlCol="0" anchor="t"/>
          <a:lstStyle/>
          <a:p>
            <a:pPr marL="0" indent="0" algn="l">
              <a:lnSpc>
                <a:spcPts val="2950"/>
              </a:lnSpc>
              <a:buNone/>
            </a:pPr>
            <a:r>
              <a:rPr lang="en-US" sz="3200" b="1" dirty="0">
                <a:solidFill>
                  <a:srgbClr val="403CCF"/>
                </a:solidFill>
                <a:latin typeface="Times New Roman" panose="02020603050405020304" pitchFamily="18" charset="0"/>
                <a:ea typeface="Libre Baskerville" pitchFamily="34" charset="-122"/>
                <a:cs typeface="Times New Roman" panose="02020603050405020304" pitchFamily="18" charset="0"/>
              </a:rPr>
              <a:t>Applications</a:t>
            </a:r>
            <a:endParaRPr lang="en-US" sz="3200" b="1" dirty="0">
              <a:latin typeface="Times New Roman" panose="02020603050405020304" pitchFamily="18" charset="0"/>
              <a:cs typeface="Times New Roman" panose="02020603050405020304" pitchFamily="18" charset="0"/>
            </a:endParaRPr>
          </a:p>
        </p:txBody>
      </p:sp>
      <p:sp>
        <p:nvSpPr>
          <p:cNvPr id="5" name="Text 2"/>
          <p:cNvSpPr/>
          <p:nvPr/>
        </p:nvSpPr>
        <p:spPr>
          <a:xfrm>
            <a:off x="701754" y="4922163"/>
            <a:ext cx="4083725" cy="320754"/>
          </a:xfrm>
          <a:prstGeom prst="rect">
            <a:avLst/>
          </a:prstGeom>
          <a:noFill/>
          <a:ln/>
        </p:spPr>
        <p:txBody>
          <a:bodyPr wrap="none" lIns="0" tIns="0" rIns="0" bIns="0" rtlCol="0" anchor="t"/>
          <a:lstStyle/>
          <a:p>
            <a:pPr marL="342900" indent="-342900" algn="l">
              <a:lnSpc>
                <a:spcPts val="2500"/>
              </a:lnSpc>
              <a:buSzPct val="100000"/>
              <a:buChar char="•"/>
            </a:pPr>
            <a:r>
              <a:rPr lang="en-US" sz="2000" dirty="0">
                <a:solidFill>
                  <a:srgbClr val="49495A"/>
                </a:solidFill>
                <a:latin typeface="Times New Roman" panose="02020603050405020304" pitchFamily="18" charset="0"/>
                <a:ea typeface="Open Sans" pitchFamily="34" charset="-122"/>
                <a:cs typeface="Times New Roman" panose="02020603050405020304" pitchFamily="18" charset="0"/>
              </a:rPr>
              <a:t>Confidential document sharing</a:t>
            </a:r>
            <a:endParaRPr lang="en-US" sz="2000" dirty="0">
              <a:latin typeface="Times New Roman" panose="02020603050405020304" pitchFamily="18" charset="0"/>
              <a:cs typeface="Times New Roman" panose="02020603050405020304" pitchFamily="18" charset="0"/>
            </a:endParaRPr>
          </a:p>
        </p:txBody>
      </p:sp>
      <p:sp>
        <p:nvSpPr>
          <p:cNvPr id="6" name="Text 3"/>
          <p:cNvSpPr/>
          <p:nvPr/>
        </p:nvSpPr>
        <p:spPr>
          <a:xfrm>
            <a:off x="701754" y="5313045"/>
            <a:ext cx="4083725" cy="320754"/>
          </a:xfrm>
          <a:prstGeom prst="rect">
            <a:avLst/>
          </a:prstGeom>
          <a:noFill/>
          <a:ln/>
        </p:spPr>
        <p:txBody>
          <a:bodyPr wrap="none" lIns="0" tIns="0" rIns="0" bIns="0" rtlCol="0" anchor="t"/>
          <a:lstStyle/>
          <a:p>
            <a:pPr marL="342900" indent="-342900" algn="l">
              <a:lnSpc>
                <a:spcPts val="2500"/>
              </a:lnSpc>
              <a:buSzPct val="100000"/>
              <a:buChar char="•"/>
            </a:pPr>
            <a:r>
              <a:rPr lang="en-US" sz="2000" dirty="0">
                <a:solidFill>
                  <a:srgbClr val="49495A"/>
                </a:solidFill>
                <a:latin typeface="Times New Roman" panose="02020603050405020304" pitchFamily="18" charset="0"/>
                <a:ea typeface="Open Sans" pitchFamily="34" charset="-122"/>
                <a:cs typeface="Times New Roman" panose="02020603050405020304" pitchFamily="18" charset="0"/>
              </a:rPr>
              <a:t>Medical imaging security</a:t>
            </a:r>
            <a:endParaRPr lang="en-US" sz="2000" dirty="0">
              <a:latin typeface="Times New Roman" panose="02020603050405020304" pitchFamily="18" charset="0"/>
              <a:cs typeface="Times New Roman" panose="02020603050405020304" pitchFamily="18" charset="0"/>
            </a:endParaRPr>
          </a:p>
        </p:txBody>
      </p:sp>
      <p:sp>
        <p:nvSpPr>
          <p:cNvPr id="7" name="Text 4"/>
          <p:cNvSpPr/>
          <p:nvPr/>
        </p:nvSpPr>
        <p:spPr>
          <a:xfrm>
            <a:off x="701754" y="5703927"/>
            <a:ext cx="4083725" cy="320754"/>
          </a:xfrm>
          <a:prstGeom prst="rect">
            <a:avLst/>
          </a:prstGeom>
          <a:noFill/>
          <a:ln/>
        </p:spPr>
        <p:txBody>
          <a:bodyPr wrap="none" lIns="0" tIns="0" rIns="0" bIns="0" rtlCol="0" anchor="t"/>
          <a:lstStyle/>
          <a:p>
            <a:pPr marL="342900" indent="-342900" algn="l">
              <a:lnSpc>
                <a:spcPts val="2500"/>
              </a:lnSpc>
              <a:buSzPct val="100000"/>
              <a:buChar char="•"/>
            </a:pPr>
            <a:r>
              <a:rPr lang="en-US" sz="2000" dirty="0">
                <a:solidFill>
                  <a:srgbClr val="49495A"/>
                </a:solidFill>
                <a:latin typeface="Times New Roman" panose="02020603050405020304" pitchFamily="18" charset="0"/>
                <a:ea typeface="Open Sans" pitchFamily="34" charset="-122"/>
                <a:cs typeface="Times New Roman" panose="02020603050405020304" pitchFamily="18" charset="0"/>
              </a:rPr>
              <a:t>Personal photo privacy</a:t>
            </a:r>
            <a:endParaRPr lang="en-US" sz="2000" dirty="0">
              <a:latin typeface="Times New Roman" panose="02020603050405020304" pitchFamily="18" charset="0"/>
              <a:cs typeface="Times New Roman" panose="02020603050405020304" pitchFamily="18" charset="0"/>
            </a:endParaRPr>
          </a:p>
        </p:txBody>
      </p:sp>
      <p:sp>
        <p:nvSpPr>
          <p:cNvPr id="8" name="Text 5"/>
          <p:cNvSpPr/>
          <p:nvPr/>
        </p:nvSpPr>
        <p:spPr>
          <a:xfrm>
            <a:off x="701754" y="6094809"/>
            <a:ext cx="4083725" cy="320754"/>
          </a:xfrm>
          <a:prstGeom prst="rect">
            <a:avLst/>
          </a:prstGeom>
          <a:noFill/>
          <a:ln/>
        </p:spPr>
        <p:txBody>
          <a:bodyPr wrap="none" lIns="0" tIns="0" rIns="0" bIns="0" rtlCol="0" anchor="t"/>
          <a:lstStyle/>
          <a:p>
            <a:pPr marL="342900" indent="-342900" algn="l">
              <a:lnSpc>
                <a:spcPts val="2500"/>
              </a:lnSpc>
              <a:buSzPct val="100000"/>
              <a:buChar char="•"/>
            </a:pPr>
            <a:r>
              <a:rPr lang="en-US" sz="2000" dirty="0">
                <a:solidFill>
                  <a:srgbClr val="49495A"/>
                </a:solidFill>
                <a:latin typeface="Times New Roman" panose="02020603050405020304" pitchFamily="18" charset="0"/>
                <a:ea typeface="Open Sans" pitchFamily="34" charset="-122"/>
                <a:cs typeface="Times New Roman" panose="02020603050405020304" pitchFamily="18" charset="0"/>
              </a:rPr>
              <a:t>Forensic image protection</a:t>
            </a:r>
            <a:endParaRPr lang="en-US" sz="2000" dirty="0">
              <a:latin typeface="Times New Roman" panose="02020603050405020304" pitchFamily="18" charset="0"/>
              <a:cs typeface="Times New Roman" panose="02020603050405020304" pitchFamily="18" charset="0"/>
            </a:endParaRPr>
          </a:p>
        </p:txBody>
      </p:sp>
      <p:sp>
        <p:nvSpPr>
          <p:cNvPr id="9" name="Text 6"/>
          <p:cNvSpPr/>
          <p:nvPr/>
        </p:nvSpPr>
        <p:spPr>
          <a:xfrm>
            <a:off x="701754" y="6485692"/>
            <a:ext cx="4083725" cy="320754"/>
          </a:xfrm>
          <a:prstGeom prst="rect">
            <a:avLst/>
          </a:prstGeom>
          <a:noFill/>
          <a:ln/>
        </p:spPr>
        <p:txBody>
          <a:bodyPr wrap="none" lIns="0" tIns="0" rIns="0" bIns="0" rtlCol="0" anchor="t"/>
          <a:lstStyle/>
          <a:p>
            <a:pPr marL="342900" indent="-342900" algn="l">
              <a:lnSpc>
                <a:spcPts val="2500"/>
              </a:lnSpc>
              <a:buSzPct val="100000"/>
              <a:buChar char="•"/>
            </a:pPr>
            <a:r>
              <a:rPr lang="en-US" sz="2000" dirty="0">
                <a:solidFill>
                  <a:srgbClr val="49495A"/>
                </a:solidFill>
                <a:latin typeface="Times New Roman" panose="02020603050405020304" pitchFamily="18" charset="0"/>
                <a:ea typeface="Open Sans" pitchFamily="34" charset="-122"/>
                <a:cs typeface="Times New Roman" panose="02020603050405020304" pitchFamily="18" charset="0"/>
              </a:rPr>
              <a:t>Secure digital archiving</a:t>
            </a:r>
            <a:endParaRPr lang="en-US" sz="2000" dirty="0">
              <a:latin typeface="Times New Roman" panose="02020603050405020304" pitchFamily="18" charset="0"/>
              <a:cs typeface="Times New Roman" panose="02020603050405020304" pitchFamily="18" charset="0"/>
            </a:endParaRPr>
          </a:p>
        </p:txBody>
      </p:sp>
      <p:sp>
        <p:nvSpPr>
          <p:cNvPr id="10" name="Text 7"/>
          <p:cNvSpPr/>
          <p:nvPr/>
        </p:nvSpPr>
        <p:spPr>
          <a:xfrm>
            <a:off x="5282208" y="4345781"/>
            <a:ext cx="3007876" cy="375880"/>
          </a:xfrm>
          <a:prstGeom prst="rect">
            <a:avLst/>
          </a:prstGeom>
          <a:noFill/>
          <a:ln/>
        </p:spPr>
        <p:txBody>
          <a:bodyPr wrap="none" lIns="0" tIns="0" rIns="0" bIns="0" rtlCol="0" anchor="t"/>
          <a:lstStyle/>
          <a:p>
            <a:pPr marL="0" indent="0" algn="l">
              <a:lnSpc>
                <a:spcPts val="2950"/>
              </a:lnSpc>
              <a:buNone/>
            </a:pPr>
            <a:r>
              <a:rPr lang="en-US" sz="3200" b="1" dirty="0">
                <a:solidFill>
                  <a:srgbClr val="403CCF"/>
                </a:solidFill>
                <a:latin typeface="Times New Roman" panose="02020603050405020304" pitchFamily="18" charset="0"/>
                <a:ea typeface="Libre Baskerville" pitchFamily="34" charset="-122"/>
                <a:cs typeface="Times New Roman" panose="02020603050405020304" pitchFamily="18" charset="0"/>
              </a:rPr>
              <a:t>Advantages</a:t>
            </a:r>
            <a:endParaRPr lang="en-US" sz="3200" b="1" dirty="0">
              <a:latin typeface="Times New Roman" panose="02020603050405020304" pitchFamily="18" charset="0"/>
              <a:cs typeface="Times New Roman" panose="02020603050405020304" pitchFamily="18" charset="0"/>
            </a:endParaRPr>
          </a:p>
        </p:txBody>
      </p:sp>
      <p:sp>
        <p:nvSpPr>
          <p:cNvPr id="11" name="Text 8"/>
          <p:cNvSpPr/>
          <p:nvPr/>
        </p:nvSpPr>
        <p:spPr>
          <a:xfrm>
            <a:off x="5282208" y="4922163"/>
            <a:ext cx="4082415" cy="320754"/>
          </a:xfrm>
          <a:prstGeom prst="rect">
            <a:avLst/>
          </a:prstGeom>
          <a:noFill/>
          <a:ln/>
        </p:spPr>
        <p:txBody>
          <a:bodyPr wrap="none" lIns="0" tIns="0" rIns="0" bIns="0" rtlCol="0" anchor="t"/>
          <a:lstStyle/>
          <a:p>
            <a:pPr marL="342900" indent="-342900" algn="l">
              <a:lnSpc>
                <a:spcPts val="2500"/>
              </a:lnSpc>
              <a:buSzPct val="100000"/>
              <a:buChar char="•"/>
            </a:pPr>
            <a:r>
              <a:rPr lang="en-US" sz="2000" dirty="0">
                <a:solidFill>
                  <a:srgbClr val="49495A"/>
                </a:solidFill>
                <a:latin typeface="Times New Roman" panose="02020603050405020304" pitchFamily="18" charset="0"/>
                <a:ea typeface="Open Sans" pitchFamily="34" charset="-122"/>
                <a:cs typeface="Times New Roman" panose="02020603050405020304" pitchFamily="18" charset="0"/>
              </a:rPr>
              <a:t>High level of security (AES)</a:t>
            </a:r>
            <a:endParaRPr lang="en-US" sz="2000" dirty="0">
              <a:latin typeface="Times New Roman" panose="02020603050405020304" pitchFamily="18" charset="0"/>
              <a:cs typeface="Times New Roman" panose="02020603050405020304" pitchFamily="18" charset="0"/>
            </a:endParaRPr>
          </a:p>
        </p:txBody>
      </p:sp>
      <p:sp>
        <p:nvSpPr>
          <p:cNvPr id="12" name="Text 9"/>
          <p:cNvSpPr/>
          <p:nvPr/>
        </p:nvSpPr>
        <p:spPr>
          <a:xfrm>
            <a:off x="5282208" y="5313045"/>
            <a:ext cx="4082415" cy="641509"/>
          </a:xfrm>
          <a:prstGeom prst="rect">
            <a:avLst/>
          </a:prstGeom>
          <a:noFill/>
          <a:ln/>
        </p:spPr>
        <p:txBody>
          <a:bodyPr wrap="square" lIns="0" tIns="0" rIns="0" bIns="0" rtlCol="0" anchor="t"/>
          <a:lstStyle/>
          <a:p>
            <a:pPr marL="342900" indent="-342900" algn="l">
              <a:lnSpc>
                <a:spcPts val="2500"/>
              </a:lnSpc>
              <a:buSzPct val="100000"/>
              <a:buChar char="•"/>
            </a:pPr>
            <a:r>
              <a:rPr lang="en-US" sz="2000" dirty="0">
                <a:solidFill>
                  <a:srgbClr val="49495A"/>
                </a:solidFill>
                <a:latin typeface="Times New Roman" panose="02020603050405020304" pitchFamily="18" charset="0"/>
                <a:ea typeface="Open Sans" pitchFamily="34" charset="-122"/>
                <a:cs typeface="Times New Roman" panose="02020603050405020304" pitchFamily="18" charset="0"/>
              </a:rPr>
              <a:t>Simplicity of symmetric key management</a:t>
            </a:r>
            <a:endParaRPr lang="en-US" sz="2000" dirty="0">
              <a:latin typeface="Times New Roman" panose="02020603050405020304" pitchFamily="18" charset="0"/>
              <a:cs typeface="Times New Roman" panose="02020603050405020304" pitchFamily="18" charset="0"/>
            </a:endParaRPr>
          </a:p>
        </p:txBody>
      </p:sp>
      <p:sp>
        <p:nvSpPr>
          <p:cNvPr id="13" name="Text 10"/>
          <p:cNvSpPr/>
          <p:nvPr/>
        </p:nvSpPr>
        <p:spPr>
          <a:xfrm>
            <a:off x="5282208" y="6024682"/>
            <a:ext cx="4082415" cy="320754"/>
          </a:xfrm>
          <a:prstGeom prst="rect">
            <a:avLst/>
          </a:prstGeom>
          <a:noFill/>
          <a:ln/>
        </p:spPr>
        <p:txBody>
          <a:bodyPr wrap="none" lIns="0" tIns="0" rIns="0" bIns="0" rtlCol="0" anchor="t"/>
          <a:lstStyle/>
          <a:p>
            <a:pPr marL="342900" indent="-342900" algn="l">
              <a:lnSpc>
                <a:spcPts val="2500"/>
              </a:lnSpc>
              <a:buSzPct val="100000"/>
              <a:buChar char="•"/>
            </a:pPr>
            <a:r>
              <a:rPr lang="en-US" sz="2000" dirty="0">
                <a:solidFill>
                  <a:srgbClr val="49495A"/>
                </a:solidFill>
                <a:latin typeface="Times New Roman" panose="02020603050405020304" pitchFamily="18" charset="0"/>
                <a:ea typeface="Open Sans" pitchFamily="34" charset="-122"/>
                <a:cs typeface="Times New Roman" panose="02020603050405020304" pitchFamily="18" charset="0"/>
              </a:rPr>
              <a:t>Fast encryption/decryption</a:t>
            </a:r>
            <a:endParaRPr lang="en-US" sz="2000" dirty="0">
              <a:latin typeface="Times New Roman" panose="02020603050405020304" pitchFamily="18" charset="0"/>
              <a:cs typeface="Times New Roman" panose="02020603050405020304" pitchFamily="18" charset="0"/>
            </a:endParaRPr>
          </a:p>
        </p:txBody>
      </p:sp>
      <p:sp>
        <p:nvSpPr>
          <p:cNvPr id="14" name="Text 11"/>
          <p:cNvSpPr/>
          <p:nvPr/>
        </p:nvSpPr>
        <p:spPr>
          <a:xfrm>
            <a:off x="5282208" y="6415564"/>
            <a:ext cx="4082415" cy="320754"/>
          </a:xfrm>
          <a:prstGeom prst="rect">
            <a:avLst/>
          </a:prstGeom>
          <a:noFill/>
          <a:ln/>
        </p:spPr>
        <p:txBody>
          <a:bodyPr wrap="none" lIns="0" tIns="0" rIns="0" bIns="0" rtlCol="0" anchor="t"/>
          <a:lstStyle/>
          <a:p>
            <a:pPr marL="342900" indent="-342900" algn="l">
              <a:lnSpc>
                <a:spcPts val="2500"/>
              </a:lnSpc>
              <a:buSzPct val="100000"/>
              <a:buChar char="•"/>
            </a:pPr>
            <a:r>
              <a:rPr lang="en-US" sz="2000" dirty="0">
                <a:solidFill>
                  <a:srgbClr val="49495A"/>
                </a:solidFill>
                <a:latin typeface="Times New Roman" panose="02020603050405020304" pitchFamily="18" charset="0"/>
                <a:ea typeface="Open Sans" pitchFamily="34" charset="-122"/>
                <a:cs typeface="Times New Roman" panose="02020603050405020304" pitchFamily="18" charset="0"/>
              </a:rPr>
              <a:t>Ensures data confidentiality &amp; integrity</a:t>
            </a:r>
            <a:endParaRPr lang="en-US" sz="2000" dirty="0">
              <a:latin typeface="Times New Roman" panose="02020603050405020304" pitchFamily="18" charset="0"/>
              <a:cs typeface="Times New Roman" panose="02020603050405020304" pitchFamily="18" charset="0"/>
            </a:endParaRPr>
          </a:p>
        </p:txBody>
      </p:sp>
      <p:sp>
        <p:nvSpPr>
          <p:cNvPr id="15" name="Text 12"/>
          <p:cNvSpPr/>
          <p:nvPr/>
        </p:nvSpPr>
        <p:spPr>
          <a:xfrm>
            <a:off x="5282208" y="6806446"/>
            <a:ext cx="4082415" cy="641509"/>
          </a:xfrm>
          <a:prstGeom prst="rect">
            <a:avLst/>
          </a:prstGeom>
          <a:noFill/>
          <a:ln/>
        </p:spPr>
        <p:txBody>
          <a:bodyPr wrap="square" lIns="0" tIns="0" rIns="0" bIns="0" rtlCol="0" anchor="t"/>
          <a:lstStyle/>
          <a:p>
            <a:pPr marL="342900" indent="-342900" algn="l">
              <a:lnSpc>
                <a:spcPts val="2500"/>
              </a:lnSpc>
              <a:buSzPct val="100000"/>
              <a:buChar char="•"/>
            </a:pPr>
            <a:r>
              <a:rPr lang="en-US" sz="2000" dirty="0">
                <a:solidFill>
                  <a:srgbClr val="49495A"/>
                </a:solidFill>
                <a:latin typeface="Times New Roman" panose="02020603050405020304" pitchFamily="18" charset="0"/>
                <a:ea typeface="Open Sans" pitchFamily="34" charset="-122"/>
                <a:cs typeface="Times New Roman" panose="02020603050405020304" pitchFamily="18" charset="0"/>
              </a:rPr>
              <a:t>Platform-independent implementation (Python)</a:t>
            </a:r>
            <a:endParaRPr lang="en-US" sz="2000" dirty="0">
              <a:latin typeface="Times New Roman" panose="02020603050405020304" pitchFamily="18" charset="0"/>
              <a:cs typeface="Times New Roman" panose="02020603050405020304" pitchFamily="18" charset="0"/>
            </a:endParaRPr>
          </a:p>
        </p:txBody>
      </p:sp>
      <p:sp>
        <p:nvSpPr>
          <p:cNvPr id="16" name="Text 13"/>
          <p:cNvSpPr/>
          <p:nvPr/>
        </p:nvSpPr>
        <p:spPr>
          <a:xfrm>
            <a:off x="9861352" y="4345781"/>
            <a:ext cx="3007876" cy="375880"/>
          </a:xfrm>
          <a:prstGeom prst="rect">
            <a:avLst/>
          </a:prstGeom>
          <a:noFill/>
          <a:ln/>
        </p:spPr>
        <p:txBody>
          <a:bodyPr wrap="none" lIns="0" tIns="0" rIns="0" bIns="0" rtlCol="0" anchor="t"/>
          <a:lstStyle/>
          <a:p>
            <a:pPr marL="0" indent="0" algn="l">
              <a:lnSpc>
                <a:spcPts val="2950"/>
              </a:lnSpc>
              <a:buNone/>
            </a:pPr>
            <a:r>
              <a:rPr lang="en-US" sz="3200" b="1" dirty="0">
                <a:solidFill>
                  <a:srgbClr val="403CCF"/>
                </a:solidFill>
                <a:latin typeface="Times New Roman" panose="02020603050405020304" pitchFamily="18" charset="0"/>
                <a:ea typeface="Libre Baskerville" pitchFamily="34" charset="-122"/>
                <a:cs typeface="Times New Roman" panose="02020603050405020304" pitchFamily="18" charset="0"/>
              </a:rPr>
              <a:t>Limitations</a:t>
            </a:r>
            <a:endParaRPr lang="en-US" sz="3200" b="1" dirty="0">
              <a:latin typeface="Times New Roman" panose="02020603050405020304" pitchFamily="18" charset="0"/>
              <a:cs typeface="Times New Roman" panose="02020603050405020304" pitchFamily="18" charset="0"/>
            </a:endParaRPr>
          </a:p>
        </p:txBody>
      </p:sp>
      <p:sp>
        <p:nvSpPr>
          <p:cNvPr id="17" name="Text 14"/>
          <p:cNvSpPr/>
          <p:nvPr/>
        </p:nvSpPr>
        <p:spPr>
          <a:xfrm>
            <a:off x="9861352" y="4922163"/>
            <a:ext cx="4082415" cy="320754"/>
          </a:xfrm>
          <a:prstGeom prst="rect">
            <a:avLst/>
          </a:prstGeom>
          <a:noFill/>
          <a:ln/>
        </p:spPr>
        <p:txBody>
          <a:bodyPr wrap="none" lIns="0" tIns="0" rIns="0" bIns="0" rtlCol="0" anchor="t"/>
          <a:lstStyle/>
          <a:p>
            <a:pPr marL="342900" indent="-342900" algn="l">
              <a:lnSpc>
                <a:spcPts val="2500"/>
              </a:lnSpc>
              <a:buSzPct val="100000"/>
              <a:buChar char="•"/>
            </a:pPr>
            <a:r>
              <a:rPr lang="en-US" sz="2000" dirty="0">
                <a:solidFill>
                  <a:srgbClr val="49495A"/>
                </a:solidFill>
                <a:latin typeface="Times New Roman" panose="02020603050405020304" pitchFamily="18" charset="0"/>
                <a:ea typeface="Open Sans" pitchFamily="34" charset="-122"/>
                <a:cs typeface="Times New Roman" panose="02020603050405020304" pitchFamily="18" charset="0"/>
              </a:rPr>
              <a:t>Key distribution challenge</a:t>
            </a:r>
            <a:endParaRPr lang="en-US" sz="2000" dirty="0">
              <a:latin typeface="Times New Roman" panose="02020603050405020304" pitchFamily="18" charset="0"/>
              <a:cs typeface="Times New Roman" panose="02020603050405020304" pitchFamily="18" charset="0"/>
            </a:endParaRPr>
          </a:p>
        </p:txBody>
      </p:sp>
      <p:sp>
        <p:nvSpPr>
          <p:cNvPr id="18" name="Text 15"/>
          <p:cNvSpPr/>
          <p:nvPr/>
        </p:nvSpPr>
        <p:spPr>
          <a:xfrm>
            <a:off x="9861352" y="5313045"/>
            <a:ext cx="4082415" cy="320754"/>
          </a:xfrm>
          <a:prstGeom prst="rect">
            <a:avLst/>
          </a:prstGeom>
          <a:noFill/>
          <a:ln/>
        </p:spPr>
        <p:txBody>
          <a:bodyPr wrap="none" lIns="0" tIns="0" rIns="0" bIns="0" rtlCol="0" anchor="t"/>
          <a:lstStyle/>
          <a:p>
            <a:pPr marL="342900" indent="-342900" algn="l">
              <a:lnSpc>
                <a:spcPts val="2500"/>
              </a:lnSpc>
              <a:buSzPct val="100000"/>
              <a:buChar char="•"/>
            </a:pPr>
            <a:r>
              <a:rPr lang="en-US" sz="2000" dirty="0">
                <a:solidFill>
                  <a:srgbClr val="49495A"/>
                </a:solidFill>
                <a:latin typeface="Times New Roman" panose="02020603050405020304" pitchFamily="18" charset="0"/>
                <a:ea typeface="Open Sans" pitchFamily="34" charset="-122"/>
                <a:cs typeface="Times New Roman" panose="02020603050405020304" pitchFamily="18" charset="0"/>
              </a:rPr>
              <a:t>No built-in authentication of origin</a:t>
            </a:r>
            <a:endParaRPr lang="en-US" sz="2000" dirty="0">
              <a:latin typeface="Times New Roman" panose="02020603050405020304" pitchFamily="18" charset="0"/>
              <a:cs typeface="Times New Roman" panose="02020603050405020304" pitchFamily="18" charset="0"/>
            </a:endParaRPr>
          </a:p>
        </p:txBody>
      </p:sp>
      <p:sp>
        <p:nvSpPr>
          <p:cNvPr id="19" name="Text 16"/>
          <p:cNvSpPr/>
          <p:nvPr/>
        </p:nvSpPr>
        <p:spPr>
          <a:xfrm>
            <a:off x="9861352" y="5703927"/>
            <a:ext cx="4082415" cy="641509"/>
          </a:xfrm>
          <a:prstGeom prst="rect">
            <a:avLst/>
          </a:prstGeom>
          <a:noFill/>
          <a:ln/>
        </p:spPr>
        <p:txBody>
          <a:bodyPr wrap="square" lIns="0" tIns="0" rIns="0" bIns="0" rtlCol="0" anchor="t"/>
          <a:lstStyle/>
          <a:p>
            <a:pPr marL="342900" indent="-342900" algn="l">
              <a:lnSpc>
                <a:spcPts val="2500"/>
              </a:lnSpc>
              <a:buSzPct val="100000"/>
              <a:buChar char="•"/>
            </a:pPr>
            <a:r>
              <a:rPr lang="en-US" sz="2000" dirty="0">
                <a:solidFill>
                  <a:srgbClr val="49495A"/>
                </a:solidFill>
                <a:latin typeface="Times New Roman" panose="02020603050405020304" pitchFamily="18" charset="0"/>
                <a:ea typeface="Open Sans" pitchFamily="34" charset="-122"/>
                <a:cs typeface="Times New Roman" panose="02020603050405020304" pitchFamily="18" charset="0"/>
              </a:rPr>
              <a:t>Potential for human error in key handling</a:t>
            </a:r>
            <a:endParaRPr lang="en-US" sz="2000" dirty="0">
              <a:latin typeface="Times New Roman" panose="02020603050405020304" pitchFamily="18" charset="0"/>
              <a:cs typeface="Times New Roman" panose="02020603050405020304" pitchFamily="18" charset="0"/>
            </a:endParaRPr>
          </a:p>
        </p:txBody>
      </p:sp>
      <p:sp>
        <p:nvSpPr>
          <p:cNvPr id="20" name="Text 17"/>
          <p:cNvSpPr/>
          <p:nvPr/>
        </p:nvSpPr>
        <p:spPr>
          <a:xfrm>
            <a:off x="9861352" y="6415564"/>
            <a:ext cx="4082415" cy="641509"/>
          </a:xfrm>
          <a:prstGeom prst="rect">
            <a:avLst/>
          </a:prstGeom>
          <a:noFill/>
          <a:ln/>
        </p:spPr>
        <p:txBody>
          <a:bodyPr wrap="square" lIns="0" tIns="0" rIns="0" bIns="0" rtlCol="0" anchor="t"/>
          <a:lstStyle/>
          <a:p>
            <a:pPr marL="342900" indent="-342900" algn="l">
              <a:lnSpc>
                <a:spcPts val="2500"/>
              </a:lnSpc>
              <a:buSzPct val="100000"/>
              <a:buChar char="•"/>
            </a:pPr>
            <a:r>
              <a:rPr lang="en-US" sz="2000" dirty="0">
                <a:solidFill>
                  <a:srgbClr val="49495A"/>
                </a:solidFill>
                <a:latin typeface="Times New Roman" panose="02020603050405020304" pitchFamily="18" charset="0"/>
                <a:ea typeface="Open Sans" pitchFamily="34" charset="-122"/>
                <a:cs typeface="Times New Roman" panose="02020603050405020304" pitchFamily="18" charset="0"/>
              </a:rPr>
              <a:t>Performance on very large image datasets</a:t>
            </a:r>
            <a:endParaRPr lang="en-US" sz="2000" dirty="0">
              <a:latin typeface="Times New Roman" panose="02020603050405020304" pitchFamily="18" charset="0"/>
              <a:cs typeface="Times New Roman" panose="02020603050405020304" pitchFamily="18" charset="0"/>
            </a:endParaRPr>
          </a:p>
        </p:txBody>
      </p:sp>
      <p:sp>
        <p:nvSpPr>
          <p:cNvPr id="21" name="Text 18"/>
          <p:cNvSpPr/>
          <p:nvPr/>
        </p:nvSpPr>
        <p:spPr>
          <a:xfrm>
            <a:off x="9861352" y="7127200"/>
            <a:ext cx="4082415" cy="320754"/>
          </a:xfrm>
          <a:prstGeom prst="rect">
            <a:avLst/>
          </a:prstGeom>
          <a:noFill/>
          <a:ln/>
        </p:spPr>
        <p:txBody>
          <a:bodyPr wrap="none" lIns="0" tIns="0" rIns="0" bIns="0" rtlCol="0" anchor="t"/>
          <a:lstStyle/>
          <a:p>
            <a:pPr marL="342900" indent="-342900" algn="l">
              <a:lnSpc>
                <a:spcPts val="2500"/>
              </a:lnSpc>
              <a:buSzPct val="100000"/>
              <a:buChar char="•"/>
            </a:pPr>
            <a:r>
              <a:rPr lang="en-US" sz="2000" dirty="0">
                <a:solidFill>
                  <a:srgbClr val="49495A"/>
                </a:solidFill>
                <a:latin typeface="Times New Roman" panose="02020603050405020304" pitchFamily="18" charset="0"/>
                <a:ea typeface="Open Sans" pitchFamily="34" charset="-122"/>
                <a:cs typeface="Times New Roman" panose="02020603050405020304" pitchFamily="18" charset="0"/>
              </a:rPr>
              <a:t>Requires secure key storage</a:t>
            </a:r>
            <a:endParaRPr lang="en-US" sz="2000" dirty="0">
              <a:latin typeface="Times New Roman" panose="02020603050405020304" pitchFamily="18" charset="0"/>
              <a:cs typeface="Times New Roman" panose="02020603050405020304" pitchFamily="18" charset="0"/>
            </a:endParaRPr>
          </a:p>
        </p:txBody>
      </p:sp>
      <p:pic>
        <p:nvPicPr>
          <p:cNvPr id="23" name="Picture 22" descr="A white background with black dots&#10;&#10;AI-generated content may be incorrect.">
            <a:extLst>
              <a:ext uri="{FF2B5EF4-FFF2-40B4-BE49-F238E27FC236}">
                <a16:creationId xmlns:a16="http://schemas.microsoft.com/office/drawing/2014/main" id="{9A1EF9C6-2A4B-4990-FCC2-B3447598DF2D}"/>
              </a:ext>
            </a:extLst>
          </p:cNvPr>
          <p:cNvPicPr>
            <a:picLocks noChangeAspect="1"/>
          </p:cNvPicPr>
          <p:nvPr/>
        </p:nvPicPr>
        <p:blipFill>
          <a:blip r:embed="rId4"/>
          <a:stretch>
            <a:fillRect/>
          </a:stretch>
        </p:blipFill>
        <p:spPr>
          <a:xfrm>
            <a:off x="12734857" y="7447954"/>
            <a:ext cx="1828868" cy="69348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TotalTime>
  <Words>942</Words>
  <Application>Microsoft Office PowerPoint</Application>
  <PresentationFormat>Custom</PresentationFormat>
  <Paragraphs>102</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MEENA DEVI RACHUMALLA</dc:creator>
  <cp:lastModifiedBy>Bhargav kelam</cp:lastModifiedBy>
  <cp:revision>3</cp:revision>
  <dcterms:created xsi:type="dcterms:W3CDTF">2026-01-05T09:26:14Z</dcterms:created>
  <dcterms:modified xsi:type="dcterms:W3CDTF">2026-01-05T10:44:13Z</dcterms:modified>
</cp:coreProperties>
</file>